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slideMasters/slideMaster8.xml" ContentType="application/vnd.openxmlformats-officedocument.presentationml.slideMaster+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3" r:id="rId5"/>
    <p:sldMasterId id="2147483669" r:id="rId6"/>
    <p:sldMasterId id="2147483671" r:id="rId7"/>
    <p:sldMasterId id="2147483673" r:id="rId8"/>
    <p:sldMasterId id="2147483675" r:id="rId9"/>
    <p:sldMasterId id="2147483677" r:id="rId10"/>
    <p:sldMasterId id="2147483679" r:id="rId11"/>
  </p:sldMasterIdLst>
  <p:notesMasterIdLst>
    <p:notesMasterId r:id="rId48"/>
  </p:notesMasterIdLst>
  <p:sldIdLst>
    <p:sldId id="256" r:id="rId12"/>
    <p:sldId id="257" r:id="rId13"/>
    <p:sldId id="258" r:id="rId14"/>
    <p:sldId id="267" r:id="rId15"/>
    <p:sldId id="261" r:id="rId16"/>
    <p:sldId id="265" r:id="rId17"/>
    <p:sldId id="266" r:id="rId18"/>
    <p:sldId id="268" r:id="rId19"/>
    <p:sldId id="281" r:id="rId20"/>
    <p:sldId id="270" r:id="rId21"/>
    <p:sldId id="271" r:id="rId22"/>
    <p:sldId id="272" r:id="rId23"/>
    <p:sldId id="273" r:id="rId24"/>
    <p:sldId id="284" r:id="rId25"/>
    <p:sldId id="283" r:id="rId26"/>
    <p:sldId id="282" r:id="rId27"/>
    <p:sldId id="285" r:id="rId28"/>
    <p:sldId id="286" r:id="rId29"/>
    <p:sldId id="287" r:id="rId30"/>
    <p:sldId id="288"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6" r:id="rId46"/>
    <p:sldId id="30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61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0"/>
    </p:cViewPr>
  </p:sorterViewPr>
  <p:notesViewPr>
    <p:cSldViewPr>
      <p:cViewPr>
        <p:scale>
          <a:sx n="125" d="100"/>
          <a:sy n="125" d="100"/>
        </p:scale>
        <p:origin x="-1332"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942C47-8899-4762-A12D-3BA215BDE270}" type="datetimeFigureOut">
              <a:rPr lang="en-US" smtClean="0"/>
              <a:pPr/>
              <a:t>6/3/2011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CF9665-4764-4F1D-A610-06710C5AC0C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Welcome.</a:t>
            </a:r>
            <a:r>
              <a:rPr lang="en-US" baseline="0" dirty="0" smtClean="0">
                <a:latin typeface="Arial" pitchFamily="34" charset="0"/>
                <a:cs typeface="Arial" pitchFamily="34" charset="0"/>
              </a:rPr>
              <a:t> </a:t>
            </a:r>
            <a:r>
              <a:rPr lang="en-US" dirty="0" smtClean="0">
                <a:latin typeface="Arial" pitchFamily="34" charset="0"/>
                <a:cs typeface="Arial" pitchFamily="34" charset="0"/>
              </a:rPr>
              <a:t>During today’s presentation, we are going to discuss how trademarks can lose their significance as distinctive brands, as well as what can be done to prevent that from happening.</a:t>
            </a:r>
          </a:p>
          <a:p>
            <a:endParaRPr lang="en-US" dirty="0"/>
          </a:p>
        </p:txBody>
      </p:sp>
      <p:sp>
        <p:nvSpPr>
          <p:cNvPr id="4" name="Slide Number Placeholder 3"/>
          <p:cNvSpPr>
            <a:spLocks noGrp="1"/>
          </p:cNvSpPr>
          <p:nvPr>
            <p:ph type="sldNum" sz="quarter" idx="10"/>
          </p:nvPr>
        </p:nvSpPr>
        <p:spPr/>
        <p:txBody>
          <a:bodyPr/>
          <a:lstStyle/>
          <a:p>
            <a:fld id="{38CF9665-4764-4F1D-A610-06710C5AC0C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These terms are a few that are now buried in what could be referred to as the “trademark graveyard.” At one time each of these was a trademark used by a single company to identify and distinguish that company as the unique source of the product or service. Now these terms are generic words in some countries and are available to anyone in that country to use as the name of these products and services.</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We’ll take a closer look at how and why these and other trademarks became generic terms for the products and services for which they were used, rather than exclusive source indicators.</a:t>
            </a:r>
          </a:p>
          <a:p>
            <a:pPr eaLnBrk="1" hangingPunct="1"/>
            <a:endParaRPr lang="en-US"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But, before we get too far into those topics, it would probably be helpful for us to review what trademarks are, and why we have them.</a:t>
            </a:r>
          </a:p>
        </p:txBody>
      </p:sp>
      <p:sp>
        <p:nvSpPr>
          <p:cNvPr id="4" name="Slide Number Placeholder 3"/>
          <p:cNvSpPr>
            <a:spLocks noGrp="1"/>
          </p:cNvSpPr>
          <p:nvPr>
            <p:ph type="sldNum" sz="quarter" idx="10"/>
          </p:nvPr>
        </p:nvSpPr>
        <p:spPr/>
        <p:txBody>
          <a:bodyPr/>
          <a:lstStyle/>
          <a:p>
            <a:fld id="{38CF9665-4764-4F1D-A610-06710C5AC0C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A trademark is a “word, name, slogan, symbol, design or other designation that identifies and distinguishes the source of a product or service.” A few such examples are on this slide.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Now, even though trademarks can take many forms – including colors, designs, even sounds – the trademarks that we primarily will be looking at during this presentation are word marks.</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Why are trademarks a good thing?  In short, they prevent the consumer from being confused about the source of the goods or services. By acting as indicators of source, trademarks promise a consistent level of quality, helping the consumer decide whether to purchase a desirable product or service again or to avoid an undesirable one.</a:t>
            </a:r>
          </a:p>
          <a:p>
            <a:endParaRPr lang="en-US" dirty="0"/>
          </a:p>
        </p:txBody>
      </p:sp>
      <p:sp>
        <p:nvSpPr>
          <p:cNvPr id="4" name="Slide Number Placeholder 3"/>
          <p:cNvSpPr>
            <a:spLocks noGrp="1"/>
          </p:cNvSpPr>
          <p:nvPr>
            <p:ph type="sldNum" sz="quarter" idx="10"/>
          </p:nvPr>
        </p:nvSpPr>
        <p:spPr/>
        <p:txBody>
          <a:bodyPr/>
          <a:lstStyle/>
          <a:p>
            <a:fld id="{38CF9665-4764-4F1D-A610-06710C5AC0C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To identify and distinguish the unique source of a product, a trademark must be distinctive.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If you think about it, if more than one company can use a word as a trademark for the same product, that word can’t very well identify and distinguish the products of one company from those of another.</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Ordinarily, two companies cannot use the same word as a trademark for the same product – at least not without one of them infringing the trademark rights of the other.</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But there are some words that everyone is entitled to use in connection with a particular product or service – those words lack the distinctiveness necessary to function as a trademark.</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52400" indent="-152400" eaLnBrk="1" hangingPunct="1">
              <a:lnSpc>
                <a:spcPct val="90000"/>
              </a:lnSpc>
            </a:pPr>
            <a:r>
              <a:rPr lang="en-US" sz="1000" dirty="0" smtClean="0">
                <a:latin typeface="Arial" pitchFamily="34" charset="0"/>
                <a:cs typeface="Arial" pitchFamily="34" charset="0"/>
              </a:rPr>
              <a:t>Trademarks can be divided into categories based on their degree of distinctiveness. You can envision this scale as a ladder:</a:t>
            </a:r>
          </a:p>
          <a:p>
            <a:pPr marL="152400" indent="-152400" eaLnBrk="1" hangingPunct="1">
              <a:lnSpc>
                <a:spcPct val="90000"/>
              </a:lnSpc>
              <a:buFontTx/>
              <a:buChar char="•"/>
            </a:pPr>
            <a:r>
              <a:rPr lang="en-US" sz="1000" dirty="0" smtClean="0">
                <a:latin typeface="Arial" pitchFamily="34" charset="0"/>
                <a:cs typeface="Arial" pitchFamily="34" charset="0"/>
              </a:rPr>
              <a:t>At the top are the most distinctive word marks, called “</a:t>
            </a:r>
            <a:r>
              <a:rPr lang="en-US" sz="1000" b="1" u="sng" dirty="0" smtClean="0">
                <a:latin typeface="Arial" pitchFamily="34" charset="0"/>
                <a:cs typeface="Arial" pitchFamily="34" charset="0"/>
              </a:rPr>
              <a:t>fanciful</a:t>
            </a:r>
            <a:r>
              <a:rPr lang="en-US" sz="1000" dirty="0" smtClean="0">
                <a:latin typeface="Arial" pitchFamily="34" charset="0"/>
                <a:cs typeface="Arial" pitchFamily="34" charset="0"/>
              </a:rPr>
              <a:t>” marks because they are coined or “made up” words that have no meaning except as a brand. KODAK, for example, has no meaning apart from its trademark meaning. Another example is EXXON.</a:t>
            </a:r>
          </a:p>
          <a:p>
            <a:pPr marL="152400" indent="-152400" eaLnBrk="1" hangingPunct="1">
              <a:lnSpc>
                <a:spcPct val="90000"/>
              </a:lnSpc>
              <a:buFontTx/>
              <a:buChar char="•"/>
            </a:pPr>
            <a:r>
              <a:rPr lang="en-US" sz="1000" dirty="0" smtClean="0">
                <a:latin typeface="Arial" pitchFamily="34" charset="0"/>
                <a:cs typeface="Arial" pitchFamily="34" charset="0"/>
              </a:rPr>
              <a:t>One rung down on the ladder are “</a:t>
            </a:r>
            <a:r>
              <a:rPr lang="en-US" sz="1000" b="1" u="sng" dirty="0" smtClean="0">
                <a:latin typeface="Arial" pitchFamily="34" charset="0"/>
                <a:cs typeface="Arial" pitchFamily="34" charset="0"/>
              </a:rPr>
              <a:t>arbitrary</a:t>
            </a:r>
            <a:r>
              <a:rPr lang="en-US" sz="1000" dirty="0" smtClean="0">
                <a:latin typeface="Arial" pitchFamily="34" charset="0"/>
                <a:cs typeface="Arial" pitchFamily="34" charset="0"/>
              </a:rPr>
              <a:t>” marks. Arbitrary word marks are words that have a common or ordinary meaning, but that meaning is completely unrelated to the product for which the word is used as a trademark. For example, we all know what an “apple” is — it’s a fruit. But in the context of computers, the word apple has no ordinary meaning. Therefore, it is arbitrary when used as a trademark for computers. Although not quite as distinctive as fanciful marks, arbitrary marks are distinctive and strong trademarks.</a:t>
            </a:r>
          </a:p>
          <a:p>
            <a:pPr marL="152400" indent="-152400" eaLnBrk="1" hangingPunct="1">
              <a:lnSpc>
                <a:spcPct val="90000"/>
              </a:lnSpc>
              <a:buFontTx/>
              <a:buChar char="•"/>
            </a:pPr>
            <a:r>
              <a:rPr lang="en-US" sz="1000" dirty="0" smtClean="0">
                <a:latin typeface="Arial" pitchFamily="34" charset="0"/>
                <a:cs typeface="Arial" pitchFamily="34" charset="0"/>
              </a:rPr>
              <a:t>The next rung down on the distinctiveness ladder are “</a:t>
            </a:r>
            <a:r>
              <a:rPr lang="en-US" sz="1000" b="1" u="sng" dirty="0" smtClean="0">
                <a:latin typeface="Arial" pitchFamily="34" charset="0"/>
                <a:cs typeface="Arial" pitchFamily="34" charset="0"/>
              </a:rPr>
              <a:t>suggestive</a:t>
            </a:r>
            <a:r>
              <a:rPr lang="en-US" sz="1000" dirty="0" smtClean="0">
                <a:latin typeface="Arial" pitchFamily="34" charset="0"/>
                <a:cs typeface="Arial" pitchFamily="34" charset="0"/>
              </a:rPr>
              <a:t>” marks. These are terms or phrases that suggest something about the product or its characteristics but do not immediately describe the product. For example, “CHICKEN OF THE SEA” suggests an animal from the sea. So when used as a trademark in connection with tuna fish, “CHICKEN OF THE SEA” is a suggestive mark. Another example is COPPERTONE for suntan lotion. Although suggestive words are somewhat less distinctive than fanciful or arbitrary words, they are distinctive and can function as trademarks.</a:t>
            </a:r>
          </a:p>
          <a:p>
            <a:pPr marL="152400" indent="-152400" eaLnBrk="1" hangingPunct="1">
              <a:lnSpc>
                <a:spcPct val="90000"/>
              </a:lnSpc>
              <a:buFontTx/>
              <a:buChar char="•"/>
            </a:pPr>
            <a:r>
              <a:rPr lang="en-US" sz="1000" dirty="0" smtClean="0">
                <a:latin typeface="Arial" pitchFamily="34" charset="0"/>
                <a:cs typeface="Arial" pitchFamily="34" charset="0"/>
              </a:rPr>
              <a:t>Another rung down on the ladder are “</a:t>
            </a:r>
            <a:r>
              <a:rPr lang="en-US" sz="1000" b="1" u="sng" dirty="0" smtClean="0">
                <a:latin typeface="Arial" pitchFamily="34" charset="0"/>
                <a:cs typeface="Arial" pitchFamily="34" charset="0"/>
              </a:rPr>
              <a:t>descriptive</a:t>
            </a:r>
            <a:r>
              <a:rPr lang="en-US" sz="1000" dirty="0" smtClean="0">
                <a:latin typeface="Arial" pitchFamily="34" charset="0"/>
                <a:cs typeface="Arial" pitchFamily="34" charset="0"/>
              </a:rPr>
              <a:t>” words. These are words that immediately describe a product or its characteristics. Descriptive words are unlike fanciful, arbitrary and suggestive words in that descriptive words are not inherently distinctive. If a word is merely descriptive of a product, then everyone is entitled to use it to describe the product. And, if that’s the case, then the word cannot function as a trademark because it cannot identify and distinguish a </a:t>
            </a:r>
            <a:r>
              <a:rPr lang="en-US" sz="1000" u="sng" dirty="0" smtClean="0">
                <a:latin typeface="Arial" pitchFamily="34" charset="0"/>
                <a:cs typeface="Arial" pitchFamily="34" charset="0"/>
              </a:rPr>
              <a:t>unique source</a:t>
            </a:r>
            <a:r>
              <a:rPr lang="en-US" sz="1000" dirty="0" smtClean="0">
                <a:latin typeface="Arial" pitchFamily="34" charset="0"/>
                <a:cs typeface="Arial" pitchFamily="34" charset="0"/>
              </a:rPr>
              <a:t> of the product. </a:t>
            </a:r>
          </a:p>
          <a:p>
            <a:pPr marL="609600" lvl="1" indent="-152400" eaLnBrk="1" hangingPunct="1">
              <a:lnSpc>
                <a:spcPct val="90000"/>
              </a:lnSpc>
              <a:buFontTx/>
              <a:buChar char="•"/>
            </a:pPr>
            <a:r>
              <a:rPr lang="en-US" sz="1000" dirty="0" smtClean="0">
                <a:latin typeface="Arial" pitchFamily="34" charset="0"/>
                <a:cs typeface="Arial" pitchFamily="34" charset="0"/>
              </a:rPr>
              <a:t>That said, descriptive words can sometimes </a:t>
            </a:r>
            <a:r>
              <a:rPr lang="en-US" sz="1000" u="sng" dirty="0" smtClean="0">
                <a:latin typeface="Arial" pitchFamily="34" charset="0"/>
                <a:cs typeface="Arial" pitchFamily="34" charset="0"/>
              </a:rPr>
              <a:t>acquire</a:t>
            </a:r>
            <a:r>
              <a:rPr lang="en-US" sz="1000" dirty="0" smtClean="0">
                <a:latin typeface="Arial" pitchFamily="34" charset="0"/>
                <a:cs typeface="Arial" pitchFamily="34" charset="0"/>
              </a:rPr>
              <a:t> distinctiveness as a trademark; that happens when the public comes to understand the words not as describing the product but rather as a brand or trademark for the product. Usually that happens after and as the result of extensive use and advertising of the trademark. For example, the words “PARK ’N FLY” describe airport parking services, but the public has come to understand that PARK ‘N FLY is a brand. Another example is “THE CONTAINER STORE.”</a:t>
            </a:r>
          </a:p>
          <a:p>
            <a:pPr marL="152400" indent="-152400" eaLnBrk="1" hangingPunct="1">
              <a:lnSpc>
                <a:spcPct val="90000"/>
              </a:lnSpc>
              <a:buFontTx/>
              <a:buChar char="•"/>
            </a:pPr>
            <a:r>
              <a:rPr lang="en-US" sz="1000" dirty="0" smtClean="0">
                <a:latin typeface="Arial" pitchFamily="34" charset="0"/>
                <a:cs typeface="Arial" pitchFamily="34" charset="0"/>
              </a:rPr>
              <a:t>And finally, at the bottom of the ladder are “</a:t>
            </a:r>
            <a:r>
              <a:rPr lang="en-US" sz="1000" b="1" u="sng" dirty="0" smtClean="0">
                <a:latin typeface="Arial" pitchFamily="34" charset="0"/>
                <a:cs typeface="Arial" pitchFamily="34" charset="0"/>
              </a:rPr>
              <a:t>generic</a:t>
            </a:r>
            <a:r>
              <a:rPr lang="en-US" sz="1000" dirty="0" smtClean="0">
                <a:latin typeface="Arial" pitchFamily="34" charset="0"/>
                <a:cs typeface="Arial" pitchFamily="34" charset="0"/>
              </a:rPr>
              <a:t>” terms.</a:t>
            </a:r>
          </a:p>
          <a:p>
            <a:endParaRPr lang="en-US" dirty="0"/>
          </a:p>
        </p:txBody>
      </p:sp>
      <p:sp>
        <p:nvSpPr>
          <p:cNvPr id="4" name="Slide Number Placeholder 3"/>
          <p:cNvSpPr>
            <a:spLocks noGrp="1"/>
          </p:cNvSpPr>
          <p:nvPr>
            <p:ph type="sldNum" sz="quarter" idx="10"/>
          </p:nvPr>
        </p:nvSpPr>
        <p:spPr/>
        <p:txBody>
          <a:bodyPr/>
          <a:lstStyle/>
          <a:p>
            <a:fld id="{38CF9665-4764-4F1D-A610-06710C5AC0C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Generic terms actually </a:t>
            </a:r>
            <a:r>
              <a:rPr lang="en-US" u="sng" dirty="0" smtClean="0">
                <a:latin typeface="Arial" pitchFamily="34" charset="0"/>
                <a:cs typeface="Arial" pitchFamily="34" charset="0"/>
              </a:rPr>
              <a:t>name</a:t>
            </a:r>
            <a:r>
              <a:rPr lang="en-US" dirty="0" smtClean="0">
                <a:latin typeface="Arial" pitchFamily="34" charset="0"/>
                <a:cs typeface="Arial" pitchFamily="34" charset="0"/>
              </a:rPr>
              <a:t> a product or service.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For example, what is an apple?  Well, if you are talking about the little edible fruit, an apple is … an apple.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Generic terms lack distinctiveness, and cannot acquire distinctiveness, as brands or trademarks for the product or service that they name.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As such, generic terms cannot function as trademarks for those products or services.</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Again, if we look at the purpose of a trademark — identifying and distinguishing the </a:t>
            </a:r>
            <a:r>
              <a:rPr lang="en-US" u="sng" dirty="0" smtClean="0">
                <a:latin typeface="Arial" pitchFamily="34" charset="0"/>
                <a:cs typeface="Arial" pitchFamily="34" charset="0"/>
              </a:rPr>
              <a:t>unique source</a:t>
            </a:r>
            <a:r>
              <a:rPr lang="en-US" dirty="0" smtClean="0">
                <a:latin typeface="Arial" pitchFamily="34" charset="0"/>
                <a:cs typeface="Arial" pitchFamily="34" charset="0"/>
              </a:rPr>
              <a:t> of a product — this makes sense. Everyone has the right to use the name of a product or service. So if we all sell apples, we can all say so.</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Accordingly, the name of the product identifies the product — not a unique source of the product. So when we tell others we are selling “apples,” we are indentifying the kind of product we sell, not the unique trademark we may use to distinguish ours from others.</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Now let’s make sure that we understand what “generic” means.</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What are some trademarks used for these products?  </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Just throw out some brand names when you see the picture…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Computers: HP,</a:t>
            </a:r>
            <a:r>
              <a:rPr lang="en-US" baseline="0" dirty="0" smtClean="0">
                <a:latin typeface="Arial" pitchFamily="34" charset="0"/>
                <a:cs typeface="Arial" pitchFamily="34" charset="0"/>
              </a:rPr>
              <a:t> </a:t>
            </a:r>
            <a:r>
              <a:rPr lang="en-US" dirty="0" smtClean="0">
                <a:latin typeface="Arial" pitchFamily="34" charset="0"/>
                <a:cs typeface="Arial" pitchFamily="34" charset="0"/>
              </a:rPr>
              <a:t>APPLE, DELL, GATEWAY, etc.</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Cars: CHRYSLER, FORD, GM, TOYOTA, VOLVO, etc.</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Shoes: “</a:t>
            </a:r>
            <a:r>
              <a:rPr lang="en-US" dirty="0" err="1" smtClean="0">
                <a:latin typeface="Arial" pitchFamily="34" charset="0"/>
                <a:cs typeface="Arial" pitchFamily="34" charset="0"/>
              </a:rPr>
              <a:t>adidas</a:t>
            </a:r>
            <a:r>
              <a:rPr lang="en-US" dirty="0" smtClean="0">
                <a:latin typeface="Arial" pitchFamily="34" charset="0"/>
                <a:cs typeface="Arial" pitchFamily="34" charset="0"/>
              </a:rPr>
              <a:t>,” NIKE, REEBOK, etc.</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What are generic terms for these products?</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Computer:  computer, PC, keyboard, monitor, CPU, etc.</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Car:  car, auto, vehicle, sedan, etc.</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Shoe:  shoe, sneaker, tennis shoe, canvas sneaker, etc.</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So it is possible for a product to have more than one generic term – car and automobile, for example.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And it is also possible for a term to be generic for one product, but not for another; as we discussed earlier, in the context of fruit, an apple is an apple, but in the context of computers, APPLE identifies a unique source of computers.</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Arial" pitchFamily="34" charset="0"/>
                <a:cs typeface="Arial" pitchFamily="34" charset="0"/>
              </a:rPr>
              <a:t>Most of the generic terms we just considered did not start out as trademarks; they have always been a generic term for the product or service they identify</a:t>
            </a:r>
            <a:r>
              <a:rPr lang="en-US" dirty="0" smtClean="0">
                <a:latin typeface="Arial" pitchFamily="34" charset="0"/>
                <a:cs typeface="Arial" pitchFamily="34" charset="0"/>
              </a:rPr>
              <a:t> — </a:t>
            </a:r>
            <a:r>
              <a:rPr lang="en-US" sz="1200" dirty="0" smtClean="0">
                <a:latin typeface="Arial" pitchFamily="34" charset="0"/>
                <a:cs typeface="Arial" pitchFamily="34" charset="0"/>
              </a:rPr>
              <a:t>which brings us to the topic of the day:</a:t>
            </a:r>
          </a:p>
          <a:p>
            <a:pPr eaLnBrk="1" hangingPunct="1"/>
            <a:endParaRPr lang="en-US" sz="1200" dirty="0" smtClean="0">
              <a:latin typeface="Arial" pitchFamily="34" charset="0"/>
              <a:cs typeface="Arial" pitchFamily="34" charset="0"/>
            </a:endParaRPr>
          </a:p>
          <a:p>
            <a:pPr eaLnBrk="1" hangingPunct="1"/>
            <a:r>
              <a:rPr lang="en-US" sz="1200" dirty="0" smtClean="0">
                <a:latin typeface="Arial" pitchFamily="34" charset="0"/>
                <a:cs typeface="Arial" pitchFamily="34" charset="0"/>
              </a:rPr>
              <a:t>Can a trademark become generic? Yes.</a:t>
            </a:r>
          </a:p>
          <a:p>
            <a:pPr eaLnBrk="1" hangingPunct="1"/>
            <a:endParaRPr lang="en-US" sz="1200" dirty="0" smtClean="0">
              <a:latin typeface="Arial" pitchFamily="34" charset="0"/>
              <a:cs typeface="Arial" pitchFamily="34" charset="0"/>
            </a:endParaRPr>
          </a:p>
          <a:p>
            <a:pPr eaLnBrk="1" hangingPunct="1"/>
            <a:r>
              <a:rPr lang="en-US" sz="1200" dirty="0" smtClean="0">
                <a:latin typeface="Arial" pitchFamily="34" charset="0"/>
                <a:cs typeface="Arial" pitchFamily="34" charset="0"/>
              </a:rPr>
              <a:t>If, over time, people come to understand the trademark to be the name of the product, the trademark can become generic.</a:t>
            </a:r>
          </a:p>
          <a:p>
            <a:pPr eaLnBrk="1" hangingPunct="1"/>
            <a:endParaRPr lang="en-US" sz="1200" dirty="0" smtClean="0">
              <a:latin typeface="Arial" pitchFamily="34" charset="0"/>
              <a:cs typeface="Arial" pitchFamily="34" charset="0"/>
            </a:endParaRPr>
          </a:p>
          <a:p>
            <a:pPr eaLnBrk="1" hangingPunct="1"/>
            <a:r>
              <a:rPr lang="en-US" sz="1200" dirty="0" smtClean="0">
                <a:latin typeface="Arial" pitchFamily="34" charset="0"/>
                <a:cs typeface="Arial" pitchFamily="34" charset="0"/>
              </a:rPr>
              <a:t>And if that happens, the word may no longer function as a trademark.</a:t>
            </a:r>
          </a:p>
          <a:p>
            <a:pPr eaLnBrk="1" hangingPunct="1"/>
            <a:endParaRPr lang="en-US" sz="1200" dirty="0" smtClean="0">
              <a:latin typeface="Arial" pitchFamily="34" charset="0"/>
              <a:cs typeface="Arial" pitchFamily="34" charset="0"/>
            </a:endParaRPr>
          </a:p>
          <a:p>
            <a:pPr eaLnBrk="1" hangingPunct="1"/>
            <a:r>
              <a:rPr lang="en-US" sz="1200" dirty="0" smtClean="0">
                <a:latin typeface="Arial" pitchFamily="34" charset="0"/>
                <a:cs typeface="Arial" pitchFamily="34" charset="0"/>
              </a:rPr>
              <a:t>If the word becomes the name of the product, then everyone is free to use it as the name of the product, even the trademark owner’s competitors.</a:t>
            </a:r>
          </a:p>
          <a:p>
            <a:pPr eaLnBrk="1" hangingPunct="1"/>
            <a:endParaRPr lang="en-US" sz="1200" dirty="0" smtClean="0">
              <a:latin typeface="Arial" pitchFamily="34" charset="0"/>
              <a:cs typeface="Arial" pitchFamily="34" charset="0"/>
            </a:endParaRPr>
          </a:p>
          <a:p>
            <a:pPr eaLnBrk="1" hangingPunct="1"/>
            <a:r>
              <a:rPr lang="en-US" sz="1200" dirty="0" smtClean="0">
                <a:latin typeface="Arial" pitchFamily="34" charset="0"/>
                <a:cs typeface="Arial" pitchFamily="34" charset="0"/>
              </a:rPr>
              <a:t>Let’s look at some examples of words that originally were trademarks but became generic terms for products in certain countries. It is important to note that trademark rights vary country by country, so a term may become generic in one country but still receive protection as a trademark in another country.</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Arial" pitchFamily="34" charset="0"/>
                <a:cs typeface="Arial" pitchFamily="34" charset="0"/>
              </a:rPr>
              <a:t>“Escalator” for moving staircase.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“Thermos” for vacuum insulated bottles (but not for any insulated bottle).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Note, however, that THERMOS is still protected as a trademark in some countries, such as the United Kingdom, where consumers recognize it as a distinctive brand and not as the common name for a type of insulated bottle.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“Cellophane” for transparent cellulose sheets.</a:t>
            </a:r>
          </a:p>
          <a:p>
            <a:endParaRPr lang="en-US" dirty="0"/>
          </a:p>
        </p:txBody>
      </p:sp>
      <p:sp>
        <p:nvSpPr>
          <p:cNvPr id="4" name="Slide Number Placeholder 3"/>
          <p:cNvSpPr>
            <a:spLocks noGrp="1"/>
          </p:cNvSpPr>
          <p:nvPr>
            <p:ph type="sldNum" sz="quarter" idx="10"/>
          </p:nvPr>
        </p:nvSpPr>
        <p:spPr/>
        <p:txBody>
          <a:bodyPr/>
          <a:lstStyle/>
          <a:p>
            <a:fld id="{38CF9665-4764-4F1D-A610-06710C5AC0C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“Aspirin” for pain-reliever drug.</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Note, however, that ASPIRIN is still protected as a trademark in some countries, such as Germany, where consumers understand it as a distinctive brand from a single source, rather than the common name of a type of pain reliever.</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So the lesson here is that words can be the generic name for a product in one country, but not in others …</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Since virtually every country with trademark laws recognizes that generic words cannot be trademarks, you can understand how this situation could be problematic if you want your marketing to be consistent throughout the world.</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“Pilates” for a form of exercise.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As I mentioned a few moments ago, we’ll come back to some of these examples before we’re through and take a closer look at how the trademarks actually became generic.</a:t>
            </a:r>
          </a:p>
          <a:p>
            <a:endParaRPr lang="en-US" dirty="0"/>
          </a:p>
        </p:txBody>
      </p:sp>
      <p:sp>
        <p:nvSpPr>
          <p:cNvPr id="4" name="Slide Number Placeholder 3"/>
          <p:cNvSpPr>
            <a:spLocks noGrp="1"/>
          </p:cNvSpPr>
          <p:nvPr>
            <p:ph type="sldNum" sz="quarter" idx="10"/>
          </p:nvPr>
        </p:nvSpPr>
        <p:spPr/>
        <p:txBody>
          <a:bodyPr/>
          <a:lstStyle/>
          <a:p>
            <a:fld id="{38CF9665-4764-4F1D-A610-06710C5AC0C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r>
              <a:rPr lang="en-US" dirty="0" smtClean="0">
                <a:latin typeface="Arial" pitchFamily="34" charset="0"/>
                <a:cs typeface="Arial" pitchFamily="34" charset="0"/>
              </a:rPr>
              <a:t>Next, let us consider the evidence required to establish </a:t>
            </a:r>
            <a:r>
              <a:rPr lang="en-US" dirty="0" err="1" smtClean="0">
                <a:latin typeface="Arial" pitchFamily="34" charset="0"/>
                <a:cs typeface="Arial" pitchFamily="34" charset="0"/>
              </a:rPr>
              <a:t>genericness</a:t>
            </a:r>
            <a:r>
              <a:rPr lang="en-US" dirty="0" smtClean="0">
                <a:latin typeface="Arial" pitchFamily="34" charset="0"/>
                <a:cs typeface="Arial" pitchFamily="34" charset="0"/>
              </a:rPr>
              <a:t>.</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In the United States, proof that a term is generic must be established by “clear evidence.” </a:t>
            </a:r>
            <a:r>
              <a:rPr lang="en-US" i="1" dirty="0" smtClean="0">
                <a:latin typeface="Arial" pitchFamily="34" charset="0"/>
                <a:cs typeface="Arial" pitchFamily="34" charset="0"/>
              </a:rPr>
              <a:t>In re Merrill Lynch, Pierce, </a:t>
            </a:r>
            <a:r>
              <a:rPr lang="en-US" i="1" dirty="0" err="1" smtClean="0">
                <a:latin typeface="Arial" pitchFamily="34" charset="0"/>
                <a:cs typeface="Arial" pitchFamily="34" charset="0"/>
              </a:rPr>
              <a:t>Fenner</a:t>
            </a:r>
            <a:r>
              <a:rPr lang="en-US" i="1" dirty="0" smtClean="0">
                <a:latin typeface="Arial" pitchFamily="34" charset="0"/>
                <a:cs typeface="Arial" pitchFamily="34" charset="0"/>
              </a:rPr>
              <a:t>, &amp; Smith, Inc</a:t>
            </a:r>
            <a:r>
              <a:rPr lang="en-US" dirty="0" smtClean="0">
                <a:latin typeface="Arial" pitchFamily="34" charset="0"/>
                <a:cs typeface="Arial" pitchFamily="34" charset="0"/>
              </a:rPr>
              <a:t>., 828 F.2d 1567 (Fed. Cir. 1987). </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The test for determining whether a term is generic as applied to the goods or as used in connection with the services turns on how the term is perceived by the relevant public. </a:t>
            </a:r>
            <a:r>
              <a:rPr lang="en-US" i="1" dirty="0" err="1" smtClean="0">
                <a:latin typeface="Arial" pitchFamily="34" charset="0"/>
                <a:cs typeface="Arial" pitchFamily="34" charset="0"/>
              </a:rPr>
              <a:t>Loglan</a:t>
            </a:r>
            <a:r>
              <a:rPr lang="en-US" i="1" dirty="0" smtClean="0">
                <a:latin typeface="Arial" pitchFamily="34" charset="0"/>
                <a:cs typeface="Arial" pitchFamily="34" charset="0"/>
              </a:rPr>
              <a:t> Institute Inc. v. Logical Language Group, Inc.</a:t>
            </a:r>
            <a:r>
              <a:rPr lang="en-US" dirty="0" smtClean="0">
                <a:latin typeface="Arial" pitchFamily="34" charset="0"/>
                <a:cs typeface="Arial" pitchFamily="34" charset="0"/>
              </a:rPr>
              <a:t>, 962 F.2d 1038 (Fed. Cir. 1992). </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A court faced with this issue may refer to any “competent source,” including dictionaries, catalogs, consumer surveys and media reports or Internet websites wherein the term is used in a generic way. </a:t>
            </a:r>
          </a:p>
          <a:p>
            <a:pPr eaLnBrk="1" hangingPunct="1"/>
            <a:r>
              <a:rPr lang="en-US" dirty="0" smtClean="0">
                <a:latin typeface="Arial" pitchFamily="34" charset="0"/>
                <a:cs typeface="Arial" pitchFamily="34" charset="0"/>
              </a:rPr>
              <a:t> </a:t>
            </a:r>
          </a:p>
          <a:p>
            <a:pPr eaLnBrk="1" hangingPunct="1"/>
            <a:r>
              <a:rPr lang="en-US" dirty="0" smtClean="0">
                <a:latin typeface="Arial" pitchFamily="34" charset="0"/>
                <a:cs typeface="Arial" pitchFamily="34" charset="0"/>
              </a:rPr>
              <a:t>It may also consider the trademark owner’s own use of the term, for example, on the trademark owner’s website and in its marketing materials.</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If there are no alternative generic terms for a product or service, that further indicates that a term identifying that product or service may be generic. Again, what else are you going to call that kind of fruit but an “apple,” and if you are calling your new invention a “</a:t>
            </a:r>
            <a:r>
              <a:rPr lang="en-US" dirty="0" err="1" smtClean="0">
                <a:latin typeface="Arial" pitchFamily="34" charset="0"/>
                <a:cs typeface="Arial" pitchFamily="34" charset="0"/>
              </a:rPr>
              <a:t>Zymar</a:t>
            </a:r>
            <a:r>
              <a:rPr lang="en-US" dirty="0" smtClean="0">
                <a:latin typeface="Arial" pitchFamily="34" charset="0"/>
                <a:cs typeface="Arial" pitchFamily="34" charset="0"/>
              </a:rPr>
              <a:t>,” what is everyone else supposed to call it?</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Remember, a trademark becomes generic when the public comes to understand and recognize it as the </a:t>
            </a:r>
            <a:r>
              <a:rPr lang="en-US" u="sng" dirty="0" smtClean="0">
                <a:latin typeface="Arial" pitchFamily="34" charset="0"/>
                <a:cs typeface="Arial" pitchFamily="34" charset="0"/>
              </a:rPr>
              <a:t>name</a:t>
            </a:r>
            <a:r>
              <a:rPr lang="en-US" dirty="0" smtClean="0">
                <a:latin typeface="Arial" pitchFamily="34" charset="0"/>
                <a:cs typeface="Arial" pitchFamily="34" charset="0"/>
              </a:rPr>
              <a:t> of the product or service.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So to keep that from happening, the trademark owner should, first and foremost, always use the trademark in a way that makes it perfectly clear that it is a trademark — not the name of the product.</a:t>
            </a:r>
          </a:p>
          <a:p>
            <a:endParaRPr lang="en-US" dirty="0"/>
          </a:p>
        </p:txBody>
      </p:sp>
      <p:sp>
        <p:nvSpPr>
          <p:cNvPr id="4" name="Slide Number Placeholder 3"/>
          <p:cNvSpPr>
            <a:spLocks noGrp="1"/>
          </p:cNvSpPr>
          <p:nvPr>
            <p:ph type="sldNum" sz="quarter" idx="10"/>
          </p:nvPr>
        </p:nvSpPr>
        <p:spPr/>
        <p:txBody>
          <a:bodyPr/>
          <a:lstStyle/>
          <a:p>
            <a:fld id="{38CF9665-4764-4F1D-A610-06710C5AC0C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A trademark owner should not misuse</a:t>
            </a:r>
            <a:r>
              <a:rPr lang="en-US" baseline="0" dirty="0" smtClean="0">
                <a:latin typeface="Arial" pitchFamily="34" charset="0"/>
                <a:cs typeface="Arial" pitchFamily="34" charset="0"/>
              </a:rPr>
              <a:t> </a:t>
            </a:r>
            <a:r>
              <a:rPr lang="en-US" dirty="0" smtClean="0">
                <a:latin typeface="Arial" pitchFamily="34" charset="0"/>
                <a:cs typeface="Arial" pitchFamily="34" charset="0"/>
              </a:rPr>
              <a:t>the trademark as the name of the product, for example, in its own advertising or even in internal memos or letters. So if you want “</a:t>
            </a:r>
            <a:r>
              <a:rPr lang="en-US" dirty="0" err="1" smtClean="0">
                <a:latin typeface="Arial" pitchFamily="34" charset="0"/>
                <a:cs typeface="Arial" pitchFamily="34" charset="0"/>
              </a:rPr>
              <a:t>Zymar</a:t>
            </a:r>
            <a:r>
              <a:rPr lang="en-US" dirty="0" smtClean="0">
                <a:latin typeface="Arial" pitchFamily="34" charset="0"/>
                <a:cs typeface="Arial" pitchFamily="34" charset="0"/>
              </a:rPr>
              <a:t>” to be the trademark for your new invention, and not a new generic term for it, do not advertise that “the </a:t>
            </a:r>
            <a:r>
              <a:rPr lang="en-US" dirty="0" err="1" smtClean="0">
                <a:latin typeface="Arial" pitchFamily="34" charset="0"/>
                <a:cs typeface="Arial" pitchFamily="34" charset="0"/>
              </a:rPr>
              <a:t>Zymar</a:t>
            </a:r>
            <a:r>
              <a:rPr lang="en-US" dirty="0" smtClean="0">
                <a:latin typeface="Arial" pitchFamily="34" charset="0"/>
                <a:cs typeface="Arial" pitchFamily="34" charset="0"/>
              </a:rPr>
              <a:t> is faster than other transponders.” Instead, try “our </a:t>
            </a:r>
            <a:r>
              <a:rPr lang="en-US" dirty="0" err="1" smtClean="0">
                <a:latin typeface="Arial" pitchFamily="34" charset="0"/>
                <a:cs typeface="Arial" pitchFamily="34" charset="0"/>
              </a:rPr>
              <a:t>Zymar</a:t>
            </a:r>
            <a:r>
              <a:rPr lang="en-US" dirty="0" smtClean="0">
                <a:latin typeface="Arial" pitchFamily="34" charset="0"/>
                <a:cs typeface="Arial" pitchFamily="34" charset="0"/>
              </a:rPr>
              <a:t> nodal transponder is faster ….” </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Also, don’t use the trademark itself in the identification of products or services in the trademark application or in a patent application. Claiming that “the </a:t>
            </a:r>
            <a:r>
              <a:rPr lang="en-US" dirty="0" err="1" smtClean="0">
                <a:latin typeface="Arial" pitchFamily="34" charset="0"/>
                <a:cs typeface="Arial" pitchFamily="34" charset="0"/>
              </a:rPr>
              <a:t>Zymar</a:t>
            </a:r>
            <a:r>
              <a:rPr lang="en-US" dirty="0" smtClean="0">
                <a:latin typeface="Arial" pitchFamily="34" charset="0"/>
                <a:cs typeface="Arial" pitchFamily="34" charset="0"/>
              </a:rPr>
              <a:t> is a new kind of transponder” can help put one foot of that mark in the figurative grave!</a:t>
            </a:r>
          </a:p>
        </p:txBody>
      </p:sp>
      <p:sp>
        <p:nvSpPr>
          <p:cNvPr id="4" name="Slide Number Placeholder 3"/>
          <p:cNvSpPr>
            <a:spLocks noGrp="1"/>
          </p:cNvSpPr>
          <p:nvPr>
            <p:ph type="sldNum" sz="quarter" idx="10"/>
          </p:nvPr>
        </p:nvSpPr>
        <p:spPr/>
        <p:txBody>
          <a:bodyPr/>
          <a:lstStyle/>
          <a:p>
            <a:fld id="{38CF9665-4764-4F1D-A610-06710C5AC0C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Arial" pitchFamily="34" charset="0"/>
                <a:cs typeface="Arial" pitchFamily="34" charset="0"/>
              </a:rPr>
              <a:t>Trademarks are adjectives, not proper nouns. If you use them as nouns, you are in effect using the trademark as the name of the product. So, for example, if you need to refer to two or more of your trademarked product in advertising or correspondence, use the generic term for the product — </a:t>
            </a:r>
            <a:r>
              <a:rPr lang="en-US" u="sng" dirty="0" smtClean="0">
                <a:latin typeface="Arial" pitchFamily="34" charset="0"/>
                <a:cs typeface="Arial" pitchFamily="34" charset="0"/>
              </a:rPr>
              <a:t>not</a:t>
            </a:r>
            <a:r>
              <a:rPr lang="en-US" dirty="0" smtClean="0">
                <a:latin typeface="Arial" pitchFamily="34" charset="0"/>
                <a:cs typeface="Arial" pitchFamily="34" charset="0"/>
              </a:rPr>
              <a:t> the trademark — to do so.</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Likewise, do not use a trademark as a verb. Again, that makes it appear that the trademark is something other than a source indicator.</a:t>
            </a:r>
          </a:p>
          <a:p>
            <a:endParaRPr lang="en-US" dirty="0"/>
          </a:p>
        </p:txBody>
      </p:sp>
      <p:sp>
        <p:nvSpPr>
          <p:cNvPr id="4" name="Slide Number Placeholder 3"/>
          <p:cNvSpPr>
            <a:spLocks noGrp="1"/>
          </p:cNvSpPr>
          <p:nvPr>
            <p:ph type="sldNum" sz="quarter" idx="10"/>
          </p:nvPr>
        </p:nvSpPr>
        <p:spPr/>
        <p:txBody>
          <a:bodyPr/>
          <a:lstStyle/>
          <a:p>
            <a:fld id="{38CF9665-4764-4F1D-A610-06710C5AC0C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There are other ways that a trademark owner can identify —and educate the public — that the trademark </a:t>
            </a:r>
            <a:r>
              <a:rPr lang="en-US" u="sng" dirty="0" smtClean="0">
                <a:latin typeface="Arial" pitchFamily="34" charset="0"/>
                <a:cs typeface="Arial" pitchFamily="34" charset="0"/>
              </a:rPr>
              <a:t>is</a:t>
            </a:r>
            <a:r>
              <a:rPr lang="en-US" dirty="0" smtClean="0">
                <a:latin typeface="Arial" pitchFamily="34" charset="0"/>
                <a:cs typeface="Arial" pitchFamily="34" charset="0"/>
              </a:rPr>
              <a:t> a trademark, </a:t>
            </a:r>
            <a:r>
              <a:rPr lang="en-US" u="sng" dirty="0" smtClean="0">
                <a:latin typeface="Arial" pitchFamily="34" charset="0"/>
                <a:cs typeface="Arial" pitchFamily="34" charset="0"/>
              </a:rPr>
              <a:t>not</a:t>
            </a:r>
            <a:r>
              <a:rPr lang="en-US" dirty="0" smtClean="0">
                <a:latin typeface="Arial" pitchFamily="34" charset="0"/>
                <a:cs typeface="Arial" pitchFamily="34" charset="0"/>
              </a:rPr>
              <a:t> a generic term.</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For example, it is very common to use capitalization to identify a trademark.</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You can do this by capitalizing all of the letters of the trademark, or by capitalizing the first letter of each word in the trademark.</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You can also use quotation marks to identify a trademark. This is useful for those trademarks that are meant to be depicted only in lowercase letters or with an initial lower case letter— for example, the “</a:t>
            </a:r>
            <a:r>
              <a:rPr lang="en-US" dirty="0" err="1" smtClean="0">
                <a:latin typeface="Arial" pitchFamily="34" charset="0"/>
                <a:cs typeface="Arial" pitchFamily="34" charset="0"/>
              </a:rPr>
              <a:t>adidas</a:t>
            </a:r>
            <a:r>
              <a:rPr lang="en-US" dirty="0" smtClean="0">
                <a:latin typeface="Arial" pitchFamily="34" charset="0"/>
                <a:cs typeface="Arial" pitchFamily="34" charset="0"/>
              </a:rPr>
              <a:t>” trademark and the “eBay” trademark.  But unless your trademark is specifically meant to be depicted in uppercase/lowercase letters, you should always use capitalization to identify the trademark as a trademark.</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Whichever option you choose, practice it consistently so that the trademark appears the same way each time it is used.</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Likewise, you should use the generic term for the product </a:t>
            </a:r>
            <a:r>
              <a:rPr lang="en-US" u="sng" dirty="0" smtClean="0">
                <a:latin typeface="Arial" pitchFamily="34" charset="0"/>
                <a:cs typeface="Arial" pitchFamily="34" charset="0"/>
              </a:rPr>
              <a:t>after</a:t>
            </a:r>
            <a:r>
              <a:rPr lang="en-US" dirty="0" smtClean="0">
                <a:latin typeface="Arial" pitchFamily="34" charset="0"/>
                <a:cs typeface="Arial" pitchFamily="34" charset="0"/>
              </a:rPr>
              <a:t> the trademark.  This emphasizes that the trademark is not the name of the product.</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Notice that the example on the screen not only uses the generic term for the product (“beer”) after the trademark (BUDWEISER), it also depicts the trademark in capital letters.</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Arial" pitchFamily="34" charset="0"/>
                <a:cs typeface="Arial" pitchFamily="34" charset="0"/>
              </a:rPr>
              <a:t>Another option is to identify a trademark as a trademark by using the word “brand” immediately after the trademark but before the generic term for the product. Again, this sends an unmistakable message that the trademark is not a generic term.</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There are also special symbols that you can use to identify a trademark.</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For example, if you own a federal registration of the trademark in the United States and in many other jurisdictions, you can use the ® symbol; and if you have not registered the trademark, you can use the letters “TM” to identify it as a trademark or “SM” to identify it as a service mark.</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Different countries have different rules about when you can use trademark symbols like these. In the United States, for example, you can run into problems if you use the ® symbol and don’t have a registration.</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So … if you are not sure which symbol you should use, ask your trademark attorney or trademark administrator.</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Finally, you can also identify a trademark as a trademark by placing a statement to that effect on product packaging or advertising.</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So far we’ve talked about how a trademark owner should not </a:t>
            </a:r>
            <a:r>
              <a:rPr lang="en-US" u="sng" dirty="0" smtClean="0">
                <a:latin typeface="Arial" pitchFamily="34" charset="0"/>
                <a:cs typeface="Arial" pitchFamily="34" charset="0"/>
              </a:rPr>
              <a:t>misuse</a:t>
            </a:r>
            <a:r>
              <a:rPr lang="en-US" dirty="0" smtClean="0">
                <a:latin typeface="Arial" pitchFamily="34" charset="0"/>
                <a:cs typeface="Arial" pitchFamily="34" charset="0"/>
              </a:rPr>
              <a:t> the trademark in ways that make it appear that the trademark is the generic term for the product. And we’ve also talked about techniques the trademark owner can use to identify the trademark </a:t>
            </a:r>
            <a:r>
              <a:rPr lang="en-US" u="sng" dirty="0" smtClean="0">
                <a:latin typeface="Arial" pitchFamily="34" charset="0"/>
                <a:cs typeface="Arial" pitchFamily="34" charset="0"/>
              </a:rPr>
              <a:t>as</a:t>
            </a:r>
            <a:r>
              <a:rPr lang="en-US" dirty="0" smtClean="0">
                <a:latin typeface="Arial" pitchFamily="34" charset="0"/>
                <a:cs typeface="Arial" pitchFamily="34" charset="0"/>
              </a:rPr>
              <a:t> a trademark and to educate the public that it is a trademark.</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Some companies have found it useful to publish these and other “proper trademark usage” principles as a company policy. Employees receive training about how to properly use the company’s trademarks and can refer to the written policy when questions arise. This can be a useful tool to create with the advice of counsel.</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Once in a while, companies introduce products that are completely new — there are no other products like them on the market.</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When that happens, there is a particular danger that the public may come to understand the company’s trademark as the generic term for the product.</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The solution?  Create a new generic term in addition to the trademark and always use the generic term following the trademark.</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lnSpc>
                <a:spcPct val="90000"/>
              </a:lnSpc>
            </a:pPr>
            <a:r>
              <a:rPr lang="en-US" dirty="0" smtClean="0">
                <a:latin typeface="Arial" pitchFamily="34" charset="0"/>
                <a:cs typeface="Arial" pitchFamily="34" charset="0"/>
              </a:rPr>
              <a:t>Similarly, once in a while a product comes along for which there is a generic term, but the generic term is difficult for the public to understand because it is very scientific or very long — or both.</a:t>
            </a:r>
          </a:p>
          <a:p>
            <a:pPr eaLnBrk="1" hangingPunct="1">
              <a:lnSpc>
                <a:spcPct val="90000"/>
              </a:lnSpc>
            </a:pPr>
            <a:endParaRPr lang="en-US" dirty="0" smtClean="0">
              <a:latin typeface="Arial" pitchFamily="34" charset="0"/>
              <a:cs typeface="Arial" pitchFamily="34" charset="0"/>
            </a:endParaRPr>
          </a:p>
          <a:p>
            <a:pPr eaLnBrk="1" hangingPunct="1">
              <a:lnSpc>
                <a:spcPct val="90000"/>
              </a:lnSpc>
            </a:pPr>
            <a:r>
              <a:rPr lang="en-US" dirty="0" smtClean="0">
                <a:latin typeface="Arial" pitchFamily="34" charset="0"/>
                <a:cs typeface="Arial" pitchFamily="34" charset="0"/>
              </a:rPr>
              <a:t>For example, the scientific name for aspirin is “acetylsalicylic acid.”</a:t>
            </a:r>
          </a:p>
          <a:p>
            <a:pPr eaLnBrk="1" hangingPunct="1">
              <a:lnSpc>
                <a:spcPct val="90000"/>
              </a:lnSpc>
            </a:pPr>
            <a:endParaRPr lang="en-US" dirty="0" smtClean="0">
              <a:latin typeface="Arial" pitchFamily="34" charset="0"/>
              <a:cs typeface="Arial" pitchFamily="34" charset="0"/>
            </a:endParaRPr>
          </a:p>
          <a:p>
            <a:pPr eaLnBrk="1" hangingPunct="1">
              <a:lnSpc>
                <a:spcPct val="90000"/>
              </a:lnSpc>
            </a:pPr>
            <a:r>
              <a:rPr lang="en-US" dirty="0" smtClean="0">
                <a:latin typeface="Arial" pitchFamily="34" charset="0"/>
                <a:cs typeface="Arial" pitchFamily="34" charset="0"/>
              </a:rPr>
              <a:t>In ruling that the word “aspirin” was generic in the United States, the judge commented that while doctors and pharmacists might know what “acetylsalicylic acid” means, average consumers wouldn’t be likely to know what it means and wouldn’t be likely to learn it or use it as a generic term for the product.</a:t>
            </a:r>
          </a:p>
          <a:p>
            <a:pPr eaLnBrk="1" hangingPunct="1">
              <a:lnSpc>
                <a:spcPct val="90000"/>
              </a:lnSpc>
            </a:pPr>
            <a:endParaRPr lang="en-US" dirty="0" smtClean="0">
              <a:latin typeface="Arial" pitchFamily="34" charset="0"/>
              <a:cs typeface="Arial" pitchFamily="34" charset="0"/>
            </a:endParaRPr>
          </a:p>
          <a:p>
            <a:pPr eaLnBrk="1" hangingPunct="1">
              <a:lnSpc>
                <a:spcPct val="90000"/>
              </a:lnSpc>
            </a:pPr>
            <a:r>
              <a:rPr lang="en-US" dirty="0" smtClean="0">
                <a:latin typeface="Arial" pitchFamily="34" charset="0"/>
                <a:cs typeface="Arial" pitchFamily="34" charset="0"/>
              </a:rPr>
              <a:t>So if the only existing generic term for the product is long or complicated or difficult to understand, consider creating and using another generic term.</a:t>
            </a:r>
          </a:p>
          <a:p>
            <a:pPr eaLnBrk="1" hangingPunct="1">
              <a:lnSpc>
                <a:spcPct val="90000"/>
              </a:lnSpc>
            </a:pPr>
            <a:endParaRPr lang="en-US" dirty="0" smtClean="0">
              <a:latin typeface="Arial" pitchFamily="34" charset="0"/>
              <a:cs typeface="Arial" pitchFamily="34" charset="0"/>
            </a:endParaRPr>
          </a:p>
          <a:p>
            <a:pPr eaLnBrk="1" hangingPunct="1">
              <a:lnSpc>
                <a:spcPct val="90000"/>
              </a:lnSpc>
            </a:pPr>
            <a:r>
              <a:rPr lang="en-US" dirty="0" smtClean="0">
                <a:latin typeface="Arial" pitchFamily="34" charset="0"/>
                <a:cs typeface="Arial" pitchFamily="34" charset="0"/>
              </a:rPr>
              <a:t>In the case of aspirin, such terms might have included “pain reliever,” “fever reducer,”  “pain medication” or a combination of those terms.  It could also have been the abbreviation of “acetylsalicylic acid” – “ASA.”  Usually, abbreviations of generic terms are considered also to be generic.</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In the United States, one way courts have analyzed </a:t>
            </a:r>
            <a:r>
              <a:rPr lang="en-US" dirty="0" err="1" smtClean="0">
                <a:latin typeface="Arial" pitchFamily="34" charset="0"/>
                <a:cs typeface="Arial" pitchFamily="34" charset="0"/>
              </a:rPr>
              <a:t>genericness</a:t>
            </a:r>
            <a:r>
              <a:rPr lang="en-US" dirty="0" smtClean="0">
                <a:latin typeface="Arial" pitchFamily="34" charset="0"/>
                <a:cs typeface="Arial" pitchFamily="34" charset="0"/>
              </a:rPr>
              <a:t> is to determine whether the term "has come to be understood as referring ... to the genus of which the particular product ... is a species." </a:t>
            </a:r>
            <a:r>
              <a:rPr lang="en-US" i="1" dirty="0" err="1" smtClean="0">
                <a:latin typeface="Arial" pitchFamily="34" charset="0"/>
                <a:cs typeface="Arial" pitchFamily="34" charset="0"/>
              </a:rPr>
              <a:t>Surgicenters</a:t>
            </a:r>
            <a:r>
              <a:rPr lang="en-US" i="1" dirty="0" smtClean="0">
                <a:latin typeface="Arial" pitchFamily="34" charset="0"/>
                <a:cs typeface="Arial" pitchFamily="34" charset="0"/>
              </a:rPr>
              <a:t> of America, Inc. v. Medical Dental Surgeries Co.</a:t>
            </a:r>
            <a:r>
              <a:rPr lang="en-US" dirty="0" smtClean="0">
                <a:latin typeface="Arial" pitchFamily="34" charset="0"/>
                <a:cs typeface="Arial" pitchFamily="34" charset="0"/>
              </a:rPr>
              <a:t>, 601 F.2d 1011, 1014 (9th Cir. 1979). </a:t>
            </a:r>
          </a:p>
          <a:p>
            <a:pPr eaLnBrk="1" hangingPunct="1"/>
            <a:r>
              <a:rPr lang="en-US" dirty="0" smtClean="0">
                <a:latin typeface="Arial" pitchFamily="34" charset="0"/>
                <a:cs typeface="Arial" pitchFamily="34" charset="0"/>
              </a:rPr>
              <a:t> </a:t>
            </a:r>
          </a:p>
          <a:p>
            <a:pPr eaLnBrk="1" hangingPunct="1"/>
            <a:r>
              <a:rPr lang="en-US" dirty="0" smtClean="0">
                <a:latin typeface="Arial" pitchFamily="34" charset="0"/>
                <a:cs typeface="Arial" pitchFamily="34" charset="0"/>
              </a:rPr>
              <a:t>Therefore, by using the trademark with different but related goods, the term is no longer specific to a particular genus of goods.</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So far, everything we’ve talked about has been within the trademark owner’s control – how the trademark owner should use the trademark and how the trademark owner should not </a:t>
            </a:r>
            <a:r>
              <a:rPr lang="en-US" u="sng" dirty="0" smtClean="0">
                <a:latin typeface="Arial" pitchFamily="34" charset="0"/>
                <a:cs typeface="Arial" pitchFamily="34" charset="0"/>
              </a:rPr>
              <a:t>misuse</a:t>
            </a:r>
            <a:r>
              <a:rPr lang="en-US" dirty="0" smtClean="0">
                <a:latin typeface="Arial" pitchFamily="34" charset="0"/>
                <a:cs typeface="Arial" pitchFamily="34" charset="0"/>
              </a:rPr>
              <a:t> the trademark.</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But what happens when someone </a:t>
            </a:r>
            <a:r>
              <a:rPr lang="en-US" u="sng" dirty="0" smtClean="0">
                <a:latin typeface="Arial" pitchFamily="34" charset="0"/>
                <a:cs typeface="Arial" pitchFamily="34" charset="0"/>
              </a:rPr>
              <a:t>else</a:t>
            </a:r>
            <a:r>
              <a:rPr lang="en-US" dirty="0" smtClean="0">
                <a:latin typeface="Arial" pitchFamily="34" charset="0"/>
                <a:cs typeface="Arial" pitchFamily="34" charset="0"/>
              </a:rPr>
              <a:t> misuses the trademark as the name of the product? Can the trademark owner control that? Maybe.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For example, what if a journalist misuses the trademark as the generic term for the product in an article or broadcast? If that happens very often, it might lead the public to believe that the trademark is the name for the product.</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It might be a good idea to send a letter to the journalist and/or the publisher pointing out the error and asking them to refrain from making the same mistake in the future. In some cases, you might even ask them to run a correction or retraction.</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If a competitor misuses the trademark as a generic term, it is probably a good idea to consult your trademark counsel.</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He or she can advise you about your options, which might include sending a protest letter and/or filing a lawsuit. Your trademark lawyer can also look into and advise you about any possible risks of objecting or suing.</a:t>
            </a:r>
          </a:p>
        </p:txBody>
      </p:sp>
      <p:sp>
        <p:nvSpPr>
          <p:cNvPr id="4" name="Slide Number Placeholder 3"/>
          <p:cNvSpPr>
            <a:spLocks noGrp="1"/>
          </p:cNvSpPr>
          <p:nvPr>
            <p:ph type="sldNum" sz="quarter" idx="10"/>
          </p:nvPr>
        </p:nvSpPr>
        <p:spPr/>
        <p:txBody>
          <a:bodyPr/>
          <a:lstStyle/>
          <a:p>
            <a:fld id="{38CF9665-4764-4F1D-A610-06710C5AC0C3}"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So if a trademark has already become generic, is there anything the former trademark owner can do to “recapture” the word as a trademark?</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Maybe, but by the time that a trademark has already slipped into the common language as the name for the product, it is often too late to fix past misuse or to conduct special advertising to educate the public that the term is a trademark.</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That said, it may be possible to reclaim the trademark if the public no longer understands the word to be the product name, and again understands the word to identify and distinguish a unique source of the product.</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But this would probably take a very long time, be very expensive and it is extremely rare in practice.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The lesson?  Always use your trademark properly and identify the trademark as a trademark. Don’t wait until there is a question about whether it has become generic.</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In fact, there are </a:t>
            </a:r>
            <a:r>
              <a:rPr lang="en-US" u="sng" dirty="0" smtClean="0">
                <a:latin typeface="Arial" pitchFamily="34" charset="0"/>
                <a:cs typeface="Arial" pitchFamily="34" charset="0"/>
              </a:rPr>
              <a:t>very</a:t>
            </a:r>
            <a:r>
              <a:rPr lang="en-US" dirty="0" smtClean="0">
                <a:latin typeface="Arial" pitchFamily="34" charset="0"/>
                <a:cs typeface="Arial" pitchFamily="34" charset="0"/>
              </a:rPr>
              <a:t> few instances in which a trademark became generic and later regained its trademark or brand significance.</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It can happen, however.</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In 1896, the United States Supreme Court held that the trademark SINGER had become a generic name for sewing machines. By 1953, however, the trademark owner was able to show that the public no longer regarded Singer as a generic name and again recognized it as a brand name.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lnSpc>
                <a:spcPct val="80000"/>
              </a:lnSpc>
              <a:spcBef>
                <a:spcPct val="0"/>
              </a:spcBef>
            </a:pPr>
            <a:r>
              <a:rPr lang="en-US" sz="800" dirty="0" smtClean="0"/>
              <a:t>Now that we’ve looked at some of the things that trademark owners should and should not do to keep their trademarks from becoming generic terms for their products, let’s go back to some of the examples of trademarks that became generic and take a look at what went wrong.</a:t>
            </a:r>
          </a:p>
          <a:p>
            <a:pPr eaLnBrk="1" hangingPunct="1">
              <a:lnSpc>
                <a:spcPct val="80000"/>
              </a:lnSpc>
              <a:spcBef>
                <a:spcPct val="0"/>
              </a:spcBef>
              <a:buFontTx/>
              <a:buChar char="•"/>
            </a:pPr>
            <a:r>
              <a:rPr lang="en-US" sz="800" dirty="0" smtClean="0"/>
              <a:t>In 1950, the U.S. Commissioner of Patents held that “</a:t>
            </a:r>
            <a:r>
              <a:rPr lang="en-US" sz="800" b="1" u="sng" dirty="0" smtClean="0"/>
              <a:t>Escalator</a:t>
            </a:r>
            <a:r>
              <a:rPr lang="en-US" sz="800" b="1" dirty="0" smtClean="0"/>
              <a:t>” </a:t>
            </a:r>
            <a:r>
              <a:rPr lang="en-US" sz="800" dirty="0" smtClean="0"/>
              <a:t>had become generic for moving stairways. In that case, the evidence showed that:</a:t>
            </a:r>
          </a:p>
          <a:p>
            <a:pPr lvl="1" eaLnBrk="1" hangingPunct="1">
              <a:lnSpc>
                <a:spcPct val="80000"/>
              </a:lnSpc>
              <a:spcBef>
                <a:spcPct val="0"/>
              </a:spcBef>
              <a:buFontTx/>
              <a:buChar char="•"/>
            </a:pPr>
            <a:r>
              <a:rPr lang="en-US" sz="800" dirty="0" smtClean="0"/>
              <a:t> The trademark owner misused the trademark as the generic name of the product in patent applications.</a:t>
            </a:r>
          </a:p>
          <a:p>
            <a:pPr lvl="1" eaLnBrk="1" hangingPunct="1">
              <a:lnSpc>
                <a:spcPct val="80000"/>
              </a:lnSpc>
              <a:spcBef>
                <a:spcPct val="0"/>
              </a:spcBef>
              <a:buFontTx/>
              <a:buChar char="•"/>
            </a:pPr>
            <a:r>
              <a:rPr lang="en-US" sz="800" dirty="0" smtClean="0"/>
              <a:t> The trademark owner also misused the trademark as a generic name in its advertising. One advertisement, for example, began “Otis elevators, Otis escalators.” By using “escalator” in exactly the same manner as the generic word “elevator,” the trademark owner suggested that “escalator” was also generic. In another advertisement, the trademark owner stated, “To the millions of daily passengers on Otis elevators and escalators, the Otis trademark or name plate means safe, convenient, energy-saving transportation.” While this statement was good use of the OTIS trademark, it was very bad use – generic use – of the ESCALATOR trademark.</a:t>
            </a:r>
          </a:p>
          <a:p>
            <a:pPr lvl="1" eaLnBrk="1" hangingPunct="1">
              <a:lnSpc>
                <a:spcPct val="80000"/>
              </a:lnSpc>
              <a:spcBef>
                <a:spcPct val="0"/>
              </a:spcBef>
              <a:buFontTx/>
              <a:buChar char="•"/>
            </a:pPr>
            <a:r>
              <a:rPr lang="en-US" sz="800" dirty="0" smtClean="0"/>
              <a:t> The opinion also commented on the fact the trademark owner depicted the term “escalator” in lowercase letters in the same manner and context as the generic word “elevator.” </a:t>
            </a:r>
            <a:r>
              <a:rPr lang="en-US" sz="800" i="1" dirty="0" smtClean="0"/>
              <a:t>Haughton Elevator Co. v. </a:t>
            </a:r>
            <a:r>
              <a:rPr lang="en-US" sz="800" i="1" dirty="0" err="1" smtClean="0"/>
              <a:t>Seeberger</a:t>
            </a:r>
            <a:r>
              <a:rPr lang="en-US" sz="800" i="1" dirty="0" smtClean="0"/>
              <a:t> (Otis Elevator Co.)</a:t>
            </a:r>
            <a:r>
              <a:rPr lang="en-US" sz="800" dirty="0" smtClean="0"/>
              <a:t>, 85 U.S.P.Q. 80 (Comm. Pat. 1950).</a:t>
            </a:r>
          </a:p>
          <a:p>
            <a:pPr eaLnBrk="1" hangingPunct="1">
              <a:lnSpc>
                <a:spcPct val="80000"/>
              </a:lnSpc>
              <a:spcBef>
                <a:spcPct val="0"/>
              </a:spcBef>
              <a:buFontTx/>
              <a:buChar char="•"/>
            </a:pPr>
            <a:r>
              <a:rPr lang="en-US" sz="800" dirty="0" smtClean="0"/>
              <a:t> In 1963, a court held that the public had come to understand the term “</a:t>
            </a:r>
            <a:r>
              <a:rPr lang="en-US" sz="800" b="1" u="sng" dirty="0" smtClean="0"/>
              <a:t>Thermos</a:t>
            </a:r>
            <a:r>
              <a:rPr lang="en-US" sz="800" dirty="0" smtClean="0"/>
              <a:t>” as the generic term for vacuum insulated bottles. The evidence in that case suggested that:</a:t>
            </a:r>
          </a:p>
          <a:p>
            <a:pPr lvl="1" eaLnBrk="1" hangingPunct="1">
              <a:lnSpc>
                <a:spcPct val="80000"/>
              </a:lnSpc>
              <a:spcBef>
                <a:spcPct val="0"/>
              </a:spcBef>
              <a:buFontTx/>
              <a:buChar char="•"/>
            </a:pPr>
            <a:r>
              <a:rPr lang="en-US" sz="800" dirty="0" smtClean="0"/>
              <a:t> The trademark owner misused the trademark in advertising as the generic term for the product. In fact, the court found that the trademark owner had done this intentionally in an effort to popularize the name of the product.  </a:t>
            </a:r>
          </a:p>
          <a:p>
            <a:pPr lvl="1" eaLnBrk="1" hangingPunct="1">
              <a:lnSpc>
                <a:spcPct val="80000"/>
              </a:lnSpc>
              <a:spcBef>
                <a:spcPct val="0"/>
              </a:spcBef>
              <a:buFontTx/>
              <a:buChar char="•"/>
            </a:pPr>
            <a:r>
              <a:rPr lang="en-US" sz="800" dirty="0" smtClean="0"/>
              <a:t> For many years the trademark owner failed to use a generic name along with the trademark. Eventually, the trademark owner realized that its trademark was at risk and began using the generic term “vacuum bottle” with the THERMOS trademark. But the court held that generic use of this term by the public was already too widespread by then for this to make any difference.</a:t>
            </a:r>
          </a:p>
          <a:p>
            <a:pPr lvl="1" eaLnBrk="1" hangingPunct="1">
              <a:lnSpc>
                <a:spcPct val="80000"/>
              </a:lnSpc>
              <a:spcBef>
                <a:spcPct val="0"/>
              </a:spcBef>
              <a:buFontTx/>
              <a:buChar char="•"/>
            </a:pPr>
            <a:r>
              <a:rPr lang="en-US" sz="800" dirty="0" smtClean="0"/>
              <a:t> Moreover, although the trademark owner objected to competitors’ misuse of the trademark as a generic term, the owner did not make an effort to prevent other third-party use of the mark as a generic term. </a:t>
            </a:r>
            <a:r>
              <a:rPr lang="en-US" sz="800" i="1" dirty="0" smtClean="0"/>
              <a:t>King-</a:t>
            </a:r>
            <a:r>
              <a:rPr lang="en-US" sz="800" i="1" dirty="0" err="1" smtClean="0"/>
              <a:t>Seely</a:t>
            </a:r>
            <a:r>
              <a:rPr lang="en-US" sz="800" i="1" dirty="0" smtClean="0"/>
              <a:t> Thermos Co. v. Aladdin Indus., Inc.</a:t>
            </a:r>
            <a:r>
              <a:rPr lang="en-US" sz="800" dirty="0" smtClean="0"/>
              <a:t>, 321 F.2d 577 (2d Cir. 1963).</a:t>
            </a:r>
          </a:p>
          <a:p>
            <a:pPr eaLnBrk="1" hangingPunct="1">
              <a:lnSpc>
                <a:spcPct val="80000"/>
              </a:lnSpc>
              <a:spcBef>
                <a:spcPct val="0"/>
              </a:spcBef>
              <a:buFontTx/>
              <a:buChar char="•"/>
            </a:pPr>
            <a:r>
              <a:rPr lang="en-US" sz="800" dirty="0" smtClean="0"/>
              <a:t>In 1936, a court held that the public had come to understand “</a:t>
            </a:r>
            <a:r>
              <a:rPr lang="en-US" sz="800" b="1" u="sng" dirty="0" smtClean="0"/>
              <a:t>cellophane</a:t>
            </a:r>
            <a:r>
              <a:rPr lang="en-US" sz="800" dirty="0" smtClean="0"/>
              <a:t>” as a generic term. The evidence showed that:</a:t>
            </a:r>
          </a:p>
          <a:p>
            <a:pPr lvl="1" eaLnBrk="1" hangingPunct="1">
              <a:lnSpc>
                <a:spcPct val="80000"/>
              </a:lnSpc>
              <a:spcBef>
                <a:spcPct val="0"/>
              </a:spcBef>
              <a:buFontTx/>
              <a:buChar char="•"/>
            </a:pPr>
            <a:r>
              <a:rPr lang="en-US" sz="800" dirty="0" smtClean="0"/>
              <a:t> The inventor – the trademark owner’s predecessor – misused the trademark as the generic term for the product. This was one of those situations in which a new product was introduced and there were no existing generic terms. It would have been useful to create a generic term for the product at the same time that the trademark was adopted. For example, a survey conducted prior to trial showed that 88 percent of customers did not know any other name by which they could call the product.</a:t>
            </a:r>
          </a:p>
          <a:p>
            <a:pPr lvl="1" eaLnBrk="1" hangingPunct="1">
              <a:lnSpc>
                <a:spcPct val="80000"/>
              </a:lnSpc>
              <a:spcBef>
                <a:spcPct val="0"/>
              </a:spcBef>
              <a:buFontTx/>
              <a:buChar char="•"/>
            </a:pPr>
            <a:r>
              <a:rPr lang="en-US" sz="800" dirty="0" smtClean="0"/>
              <a:t> The inventor also misused the trademark as the generic term for the product in patent applications and advertising for the product.</a:t>
            </a:r>
          </a:p>
          <a:p>
            <a:pPr lvl="1" eaLnBrk="1" hangingPunct="1">
              <a:lnSpc>
                <a:spcPct val="80000"/>
              </a:lnSpc>
              <a:spcBef>
                <a:spcPct val="0"/>
              </a:spcBef>
              <a:buFontTx/>
              <a:buChar char="•"/>
            </a:pPr>
            <a:r>
              <a:rPr lang="en-US" sz="800" dirty="0" smtClean="0"/>
              <a:t> There was also extensive misuse of the trademark in the press, as well as misuse of the mark as the generic term for the product in the trademark owner’s own internal magazine.  </a:t>
            </a:r>
          </a:p>
          <a:p>
            <a:pPr lvl="1" eaLnBrk="1" hangingPunct="1">
              <a:lnSpc>
                <a:spcPct val="80000"/>
              </a:lnSpc>
              <a:spcBef>
                <a:spcPct val="0"/>
              </a:spcBef>
              <a:buFontTx/>
              <a:buChar char="•"/>
            </a:pPr>
            <a:r>
              <a:rPr lang="en-US" sz="800" dirty="0" smtClean="0"/>
              <a:t> The court also observed that the owner depicted the mark in lowercase letters.</a:t>
            </a:r>
          </a:p>
          <a:p>
            <a:pPr lvl="1" eaLnBrk="1" hangingPunct="1">
              <a:lnSpc>
                <a:spcPct val="80000"/>
              </a:lnSpc>
              <a:spcBef>
                <a:spcPct val="0"/>
              </a:spcBef>
              <a:buFontTx/>
              <a:buChar char="•"/>
            </a:pPr>
            <a:r>
              <a:rPr lang="en-US" sz="800" dirty="0" smtClean="0"/>
              <a:t> Although the trademark owner later added a statement to packaging stating that “Cellophane is a registered trademark,” by that time the damage had been done and the owner was unable to “reclaim” the mark. </a:t>
            </a:r>
            <a:r>
              <a:rPr lang="en-US" sz="800" i="1" dirty="0" smtClean="0"/>
              <a:t>DuPont Cellophane Co. v. Waxed Prods. Co.</a:t>
            </a:r>
            <a:r>
              <a:rPr lang="en-US" sz="800" dirty="0" smtClean="0"/>
              <a:t>, 85 F.2d 75 (2d. Cir. 1936).</a:t>
            </a:r>
            <a:endParaRPr lang="en-US" dirty="0"/>
          </a:p>
        </p:txBody>
      </p:sp>
      <p:sp>
        <p:nvSpPr>
          <p:cNvPr id="4" name="Slide Number Placeholder 3"/>
          <p:cNvSpPr>
            <a:spLocks noGrp="1"/>
          </p:cNvSpPr>
          <p:nvPr>
            <p:ph type="sldNum" sz="quarter" idx="10"/>
          </p:nvPr>
        </p:nvSpPr>
        <p:spPr/>
        <p:txBody>
          <a:bodyPr/>
          <a:lstStyle/>
          <a:p>
            <a:fld id="{38CF9665-4764-4F1D-A610-06710C5AC0C3}"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Examples of trademarks that many people use generically and that</a:t>
            </a:r>
            <a:r>
              <a:rPr lang="en-US" baseline="0" dirty="0" smtClean="0">
                <a:latin typeface="Arial" pitchFamily="34" charset="0"/>
                <a:cs typeface="Arial" pitchFamily="34" charset="0"/>
              </a:rPr>
              <a:t> </a:t>
            </a:r>
            <a:r>
              <a:rPr lang="en-US" dirty="0" smtClean="0">
                <a:latin typeface="Arial" pitchFamily="34" charset="0"/>
                <a:cs typeface="Arial" pitchFamily="34" charset="0"/>
              </a:rPr>
              <a:t>could be in danger of </a:t>
            </a:r>
            <a:r>
              <a:rPr lang="en-US" dirty="0" err="1" smtClean="0">
                <a:latin typeface="Arial" pitchFamily="34" charset="0"/>
                <a:cs typeface="Arial" pitchFamily="34" charset="0"/>
              </a:rPr>
              <a:t>genericide</a:t>
            </a:r>
            <a:r>
              <a:rPr lang="en-US" dirty="0" smtClean="0">
                <a:latin typeface="Arial" pitchFamily="34" charset="0"/>
                <a:cs typeface="Arial" pitchFamily="34" charset="0"/>
              </a:rPr>
              <a:t>, but for their owner’s efforts:</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ROLLERBLADE for in-line skates, registered as a trademark in 1985.</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KLEENEX for paper towels, registered in 1932, and currently owned by Kimberly-Clark Corporation.</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PING PONG, currently registered for a game played with rackets and balls, and for tables especially constructed for a game also known as table tennis.  </a:t>
            </a:r>
          </a:p>
          <a:p>
            <a:pPr eaLnBrk="1" hangingPunct="1"/>
            <a:endParaRPr lang="en-US" dirty="0" smtClean="0">
              <a:latin typeface="Arial" pitchFamily="34" charset="0"/>
              <a:cs typeface="Arial" pitchFamily="34" charset="0"/>
            </a:endParaRPr>
          </a:p>
          <a:p>
            <a:pPr eaLnBrk="1" hangingPunct="1"/>
            <a:r>
              <a:rPr lang="en-US" dirty="0" smtClean="0">
                <a:latin typeface="Arial" pitchFamily="34" charset="0"/>
                <a:cs typeface="Arial" pitchFamily="34" charset="0"/>
              </a:rPr>
              <a:t>ZIPPER for a </a:t>
            </a:r>
            <a:r>
              <a:rPr lang="en-US" smtClean="0">
                <a:latin typeface="Arial" pitchFamily="34" charset="0"/>
                <a:cs typeface="Arial" pitchFamily="34" charset="0"/>
              </a:rPr>
              <a:t>fabric fastener, </a:t>
            </a:r>
            <a:r>
              <a:rPr lang="en-US" dirty="0" smtClean="0">
                <a:latin typeface="Arial" pitchFamily="34" charset="0"/>
                <a:cs typeface="Arial" pitchFamily="34" charset="0"/>
              </a:rPr>
              <a:t>coined by B.F. Goodrich Company in the 1920s and registered in 1943. Currently, the registration is expired. This has, in fact, hit the trademark graveyard.</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8CF9665-4764-4F1D-A610-06710C5AC0C3}"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CF9665-4764-4F1D-A610-06710C5AC0C3}"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CF9665-4764-4F1D-A610-06710C5AC0C3}" type="slidenum">
              <a:rPr lang="en-US" smtClean="0"/>
              <a:pPr/>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2011_INTAPPTTitleSlide-final.pn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F620C2-5D38-4B11-9BF7-AF7793F1BB72}" type="datetimeFigureOut">
              <a:rPr lang="en-US" smtClean="0"/>
              <a:pPr/>
              <a:t>6/3/2011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F620C2-5D38-4B11-9BF7-AF7793F1BB72}" type="datetimeFigureOut">
              <a:rPr lang="en-US" smtClean="0"/>
              <a:pPr/>
              <a:t>6/3/2011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F620C2-5D38-4B11-9BF7-AF7793F1BB72}" type="datetimeFigureOut">
              <a:rPr lang="en-US" smtClean="0"/>
              <a:pPr/>
              <a:t>6/3/2011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F620C2-5D38-4B11-9BF7-AF7793F1BB72}" type="datetimeFigureOut">
              <a:rPr lang="en-US" smtClean="0"/>
              <a:pPr/>
              <a:t>6/3/2011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F620C2-5D38-4B11-9BF7-AF7793F1BB72}" type="datetimeFigureOut">
              <a:rPr lang="en-US" smtClean="0"/>
              <a:pPr/>
              <a:t>6/3/2011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F620C2-5D38-4B11-9BF7-AF7793F1BB72}" type="datetimeFigureOut">
              <a:rPr lang="en-US" smtClean="0"/>
              <a:pPr/>
              <a:t>6/3/2011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F620C2-5D38-4B11-9BF7-AF7793F1BB72}" type="datetimeFigureOut">
              <a:rPr lang="en-US" smtClean="0"/>
              <a:pPr/>
              <a:t>6/3/2011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F620C2-5D38-4B11-9BF7-AF7793F1BB72}" type="datetimeFigureOut">
              <a:rPr lang="en-US" smtClean="0"/>
              <a:pPr/>
              <a:t>6/3/2011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F620C2-5D38-4B11-9BF7-AF7793F1BB72}" type="datetimeFigureOut">
              <a:rPr lang="en-US" smtClean="0"/>
              <a:pPr/>
              <a:t>6/3/2011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1AE48-D055-4DA4-BA50-B28B0957735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14.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15.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5.xml"/><Relationship Id="rId1" Type="http://schemas.openxmlformats.org/officeDocument/2006/relationships/slideLayout" Target="../slideLayouts/slideLayout16.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6.xml"/><Relationship Id="rId1" Type="http://schemas.openxmlformats.org/officeDocument/2006/relationships/slideLayout" Target="../slideLayouts/slideLayout17.xml"/><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7.xml"/><Relationship Id="rId1" Type="http://schemas.openxmlformats.org/officeDocument/2006/relationships/slideLayout" Target="../slideLayouts/slideLayout18.xml"/><Relationship Id="rId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8.xml"/><Relationship Id="rId1" Type="http://schemas.openxmlformats.org/officeDocument/2006/relationships/slideLayout" Target="../slideLayouts/slideLayout19.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7000" r="-7000"/>
          </a:stretch>
        </a:blipFill>
        <a:effectLst/>
      </p:bgPr>
    </p:bg>
    <p:spTree>
      <p:nvGrpSpPr>
        <p:cNvPr id="1" name=""/>
        <p:cNvGrpSpPr/>
        <p:nvPr/>
      </p:nvGrpSpPr>
      <p:grpSpPr>
        <a:xfrm>
          <a:off x="0" y="0"/>
          <a:ext cx="0" cy="0"/>
          <a:chOff x="0" y="0"/>
          <a:chExt cx="0" cy="0"/>
        </a:xfrm>
      </p:grpSpPr>
      <p:pic>
        <p:nvPicPr>
          <p:cNvPr id="8" name="Picture 7" descr="2011_INTAPPTContentSlide-final-bar.png"/>
          <p:cNvPicPr>
            <a:picLocks noChangeAspect="1"/>
          </p:cNvPicPr>
          <p:nvPr userDrawn="1"/>
        </p:nvPicPr>
        <p:blipFill>
          <a:blip r:embed="rId14" cstate="print"/>
          <a:stretch>
            <a:fillRect/>
          </a:stretch>
        </p:blipFill>
        <p:spPr>
          <a:xfrm>
            <a:off x="0" y="6187440"/>
            <a:ext cx="9144000" cy="670560"/>
          </a:xfrm>
          <a:prstGeom prst="rect">
            <a:avLst/>
          </a:prstGeom>
        </p:spPr>
      </p:pic>
      <p:sp>
        <p:nvSpPr>
          <p:cNvPr id="2" name="Title Placeholder 1"/>
          <p:cNvSpPr>
            <a:spLocks noGrp="1"/>
          </p:cNvSpPr>
          <p:nvPr>
            <p:ph type="title"/>
          </p:nvPr>
        </p:nvSpPr>
        <p:spPr>
          <a:xfrm>
            <a:off x="228600" y="350838"/>
            <a:ext cx="8610600" cy="7921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 y="1371600"/>
            <a:ext cx="8610600" cy="4724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620C2-5D38-4B11-9BF7-AF7793F1BB72}" type="datetimeFigureOut">
              <a:rPr lang="en-US" smtClean="0"/>
              <a:pPr/>
              <a:t>6/3/2011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1AE48-D055-4DA4-BA50-B28B095773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600" b="1"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tomb_stone_03"/>
          <p:cNvPicPr>
            <a:picLocks noChangeAspect="1" noChangeArrowheads="1"/>
          </p:cNvPicPr>
          <p:nvPr/>
        </p:nvPicPr>
        <p:blipFill>
          <a:blip r:embed="rId4" cstate="print"/>
          <a:srcRect/>
          <a:stretch>
            <a:fillRect/>
          </a:stretch>
        </p:blipFill>
        <p:spPr bwMode="auto">
          <a:xfrm>
            <a:off x="0" y="0"/>
            <a:ext cx="9145588" cy="6554788"/>
          </a:xfrm>
          <a:prstGeom prst="rect">
            <a:avLst/>
          </a:prstGeom>
          <a:noFill/>
          <a:ln w="9525">
            <a:noFill/>
            <a:miter lim="800000"/>
            <a:headEnd/>
            <a:tailEnd/>
          </a:ln>
        </p:spPr>
      </p:pic>
      <p:sp>
        <p:nvSpPr>
          <p:cNvPr id="2" name="Title Placeholder 1"/>
          <p:cNvSpPr>
            <a:spLocks noGrp="1"/>
          </p:cNvSpPr>
          <p:nvPr>
            <p:ph type="title"/>
          </p:nvPr>
        </p:nvSpPr>
        <p:spPr>
          <a:xfrm>
            <a:off x="533400" y="457200"/>
            <a:ext cx="80772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1371600"/>
            <a:ext cx="8077200" cy="4724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620C2-5D38-4B11-9BF7-AF7793F1BB72}" type="datetimeFigureOut">
              <a:rPr lang="en-US" smtClean="0"/>
              <a:pPr/>
              <a:t>6/3/2011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1AE48-D055-4DA4-BA50-B28B09577358}" type="slidenum">
              <a:rPr lang="en-US" smtClean="0"/>
              <a:pPr/>
              <a:t>‹#›</a:t>
            </a:fld>
            <a:endParaRPr lang="en-US"/>
          </a:p>
        </p:txBody>
      </p:sp>
      <p:pic>
        <p:nvPicPr>
          <p:cNvPr id="11" name="Picture 10" descr="2011_INTAPPTContentSlide-final-bar.png"/>
          <p:cNvPicPr>
            <a:picLocks noChangeAspect="1"/>
          </p:cNvPicPr>
          <p:nvPr userDrawn="1"/>
        </p:nvPicPr>
        <p:blipFill>
          <a:blip r:embed="rId5" cstate="print"/>
          <a:stretch>
            <a:fillRect/>
          </a:stretch>
        </p:blipFill>
        <p:spPr>
          <a:xfrm>
            <a:off x="0" y="6187440"/>
            <a:ext cx="9144000" cy="67056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Lst>
  <p:txStyles>
    <p:titleStyle>
      <a:lvl1pPr algn="ctr" defTabSz="914400" rtl="0" eaLnBrk="1" latinLnBrk="0" hangingPunct="1">
        <a:spcBef>
          <a:spcPct val="0"/>
        </a:spcBef>
        <a:buNone/>
        <a:defRPr sz="3600" b="1"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tomb_stone_03"/>
          <p:cNvPicPr>
            <a:picLocks noChangeAspect="1" noChangeArrowheads="1"/>
          </p:cNvPicPr>
          <p:nvPr/>
        </p:nvPicPr>
        <p:blipFill>
          <a:blip r:embed="rId3" cstate="print"/>
          <a:srcRect/>
          <a:stretch>
            <a:fillRect/>
          </a:stretch>
        </p:blipFill>
        <p:spPr bwMode="auto">
          <a:xfrm>
            <a:off x="0" y="0"/>
            <a:ext cx="9145588" cy="6554788"/>
          </a:xfrm>
          <a:prstGeom prst="rect">
            <a:avLst/>
          </a:prstGeom>
          <a:noFill/>
          <a:ln w="9525">
            <a:noFill/>
            <a:miter lim="800000"/>
            <a:headEnd/>
            <a:tailEnd/>
          </a:ln>
        </p:spPr>
      </p:pic>
      <p:sp>
        <p:nvSpPr>
          <p:cNvPr id="2" name="Title Placeholder 1"/>
          <p:cNvSpPr>
            <a:spLocks noGrp="1"/>
          </p:cNvSpPr>
          <p:nvPr>
            <p:ph type="title"/>
          </p:nvPr>
        </p:nvSpPr>
        <p:spPr>
          <a:xfrm>
            <a:off x="533400" y="457200"/>
            <a:ext cx="80772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1371600"/>
            <a:ext cx="8077200" cy="4724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620C2-5D38-4B11-9BF7-AF7793F1BB72}" type="datetimeFigureOut">
              <a:rPr lang="en-US" smtClean="0"/>
              <a:pPr/>
              <a:t>6/3/2011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1AE48-D055-4DA4-BA50-B28B09577358}" type="slidenum">
              <a:rPr lang="en-US" smtClean="0"/>
              <a:pPr/>
              <a:t>‹#›</a:t>
            </a:fld>
            <a:endParaRPr lang="en-US"/>
          </a:p>
        </p:txBody>
      </p:sp>
      <p:pic>
        <p:nvPicPr>
          <p:cNvPr id="11" name="Picture 10" descr="2011_INTAPPTContentSlide-final-bar.png"/>
          <p:cNvPicPr>
            <a:picLocks noChangeAspect="1"/>
          </p:cNvPicPr>
          <p:nvPr userDrawn="1"/>
        </p:nvPicPr>
        <p:blipFill>
          <a:blip r:embed="rId4" cstate="print"/>
          <a:stretch>
            <a:fillRect/>
          </a:stretch>
        </p:blipFill>
        <p:spPr>
          <a:xfrm>
            <a:off x="0" y="6187440"/>
            <a:ext cx="9144000" cy="670560"/>
          </a:xfrm>
          <a:prstGeom prst="rect">
            <a:avLst/>
          </a:prstGeom>
        </p:spPr>
      </p:pic>
    </p:spTree>
  </p:cSld>
  <p:clrMap bg1="lt1" tx1="dk1" bg2="lt2" tx2="dk2" accent1="accent1" accent2="accent2" accent3="accent3" accent4="accent4" accent5="accent5" accent6="accent6" hlink="hlink" folHlink="folHlink"/>
  <p:sldLayoutIdLst>
    <p:sldLayoutId id="2147483670" r:id="rId1"/>
  </p:sldLayoutIdLst>
  <p:txStyles>
    <p:titleStyle>
      <a:lvl1pPr algn="ctr" defTabSz="914400" rtl="0" eaLnBrk="1" latinLnBrk="0" hangingPunct="1">
        <a:spcBef>
          <a:spcPct val="0"/>
        </a:spcBef>
        <a:buNone/>
        <a:defRPr sz="3600" b="1"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tomb_stone_03"/>
          <p:cNvPicPr>
            <a:picLocks noChangeAspect="1" noChangeArrowheads="1"/>
          </p:cNvPicPr>
          <p:nvPr/>
        </p:nvPicPr>
        <p:blipFill>
          <a:blip r:embed="rId3" cstate="print"/>
          <a:srcRect/>
          <a:stretch>
            <a:fillRect/>
          </a:stretch>
        </p:blipFill>
        <p:spPr bwMode="auto">
          <a:xfrm>
            <a:off x="0" y="0"/>
            <a:ext cx="9145588" cy="6554788"/>
          </a:xfrm>
          <a:prstGeom prst="rect">
            <a:avLst/>
          </a:prstGeom>
          <a:noFill/>
          <a:ln w="9525">
            <a:noFill/>
            <a:miter lim="800000"/>
            <a:headEnd/>
            <a:tailEnd/>
          </a:ln>
        </p:spPr>
      </p:pic>
      <p:pic>
        <p:nvPicPr>
          <p:cNvPr id="11" name="Picture 10" descr="2011_INTAPPTContentSlide-final-bar.png"/>
          <p:cNvPicPr>
            <a:picLocks noChangeAspect="1"/>
          </p:cNvPicPr>
          <p:nvPr userDrawn="1"/>
        </p:nvPicPr>
        <p:blipFill>
          <a:blip r:embed="rId4" cstate="print"/>
          <a:stretch>
            <a:fillRect/>
          </a:stretch>
        </p:blipFill>
        <p:spPr>
          <a:xfrm>
            <a:off x="0" y="6187440"/>
            <a:ext cx="9144000" cy="670560"/>
          </a:xfrm>
          <a:prstGeom prst="rect">
            <a:avLst/>
          </a:prstGeom>
        </p:spPr>
      </p:pic>
      <p:sp>
        <p:nvSpPr>
          <p:cNvPr id="2" name="Title Placeholder 1"/>
          <p:cNvSpPr>
            <a:spLocks noGrp="1"/>
          </p:cNvSpPr>
          <p:nvPr>
            <p:ph type="title"/>
          </p:nvPr>
        </p:nvSpPr>
        <p:spPr>
          <a:xfrm>
            <a:off x="533400" y="457200"/>
            <a:ext cx="80772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1371600"/>
            <a:ext cx="8077200" cy="4724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620C2-5D38-4B11-9BF7-AF7793F1BB72}" type="datetimeFigureOut">
              <a:rPr lang="en-US" smtClean="0"/>
              <a:pPr/>
              <a:t>6/3/2011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1AE48-D055-4DA4-BA50-B28B095773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Lst>
  <p:txStyles>
    <p:titleStyle>
      <a:lvl1pPr algn="ctr" defTabSz="914400" rtl="0" eaLnBrk="1" latinLnBrk="0" hangingPunct="1">
        <a:spcBef>
          <a:spcPct val="0"/>
        </a:spcBef>
        <a:buNone/>
        <a:defRPr sz="3600" b="1"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tomb_stone_03"/>
          <p:cNvPicPr>
            <a:picLocks noChangeAspect="1" noChangeArrowheads="1"/>
          </p:cNvPicPr>
          <p:nvPr/>
        </p:nvPicPr>
        <p:blipFill>
          <a:blip r:embed="rId3" cstate="print"/>
          <a:srcRect/>
          <a:stretch>
            <a:fillRect/>
          </a:stretch>
        </p:blipFill>
        <p:spPr bwMode="auto">
          <a:xfrm>
            <a:off x="0" y="0"/>
            <a:ext cx="9145588" cy="6554788"/>
          </a:xfrm>
          <a:prstGeom prst="rect">
            <a:avLst/>
          </a:prstGeom>
          <a:noFill/>
          <a:ln w="9525">
            <a:noFill/>
            <a:miter lim="800000"/>
            <a:headEnd/>
            <a:tailEnd/>
          </a:ln>
        </p:spPr>
      </p:pic>
      <p:pic>
        <p:nvPicPr>
          <p:cNvPr id="11" name="Picture 10" descr="2011_INTAPPTContentSlide-final-bar.png"/>
          <p:cNvPicPr>
            <a:picLocks noChangeAspect="1"/>
          </p:cNvPicPr>
          <p:nvPr userDrawn="1"/>
        </p:nvPicPr>
        <p:blipFill>
          <a:blip r:embed="rId4" cstate="print"/>
          <a:stretch>
            <a:fillRect/>
          </a:stretch>
        </p:blipFill>
        <p:spPr>
          <a:xfrm>
            <a:off x="0" y="6187440"/>
            <a:ext cx="9144000" cy="670560"/>
          </a:xfrm>
          <a:prstGeom prst="rect">
            <a:avLst/>
          </a:prstGeom>
        </p:spPr>
      </p:pic>
      <p:sp>
        <p:nvSpPr>
          <p:cNvPr id="2" name="Title Placeholder 1"/>
          <p:cNvSpPr>
            <a:spLocks noGrp="1"/>
          </p:cNvSpPr>
          <p:nvPr>
            <p:ph type="title"/>
          </p:nvPr>
        </p:nvSpPr>
        <p:spPr>
          <a:xfrm>
            <a:off x="533400" y="457200"/>
            <a:ext cx="80772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1371600"/>
            <a:ext cx="8077200" cy="4724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620C2-5D38-4B11-9BF7-AF7793F1BB72}" type="datetimeFigureOut">
              <a:rPr lang="en-US" smtClean="0"/>
              <a:pPr/>
              <a:t>6/3/2011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1AE48-D055-4DA4-BA50-B28B095773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Lst>
  <p:txStyles>
    <p:titleStyle>
      <a:lvl1pPr algn="ctr" defTabSz="914400" rtl="0" eaLnBrk="1" latinLnBrk="0" hangingPunct="1">
        <a:spcBef>
          <a:spcPct val="0"/>
        </a:spcBef>
        <a:buNone/>
        <a:defRPr sz="3600" b="1"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tomb_stone_03"/>
          <p:cNvPicPr>
            <a:picLocks noChangeAspect="1" noChangeArrowheads="1"/>
          </p:cNvPicPr>
          <p:nvPr/>
        </p:nvPicPr>
        <p:blipFill>
          <a:blip r:embed="rId3" cstate="print"/>
          <a:srcRect/>
          <a:stretch>
            <a:fillRect/>
          </a:stretch>
        </p:blipFill>
        <p:spPr bwMode="auto">
          <a:xfrm>
            <a:off x="0" y="0"/>
            <a:ext cx="9145588" cy="6554788"/>
          </a:xfrm>
          <a:prstGeom prst="rect">
            <a:avLst/>
          </a:prstGeom>
          <a:noFill/>
          <a:ln w="9525">
            <a:noFill/>
            <a:miter lim="800000"/>
            <a:headEnd/>
            <a:tailEnd/>
          </a:ln>
        </p:spPr>
      </p:pic>
      <p:pic>
        <p:nvPicPr>
          <p:cNvPr id="11" name="Picture 10" descr="2011_INTAPPTContentSlide-final-bar.png"/>
          <p:cNvPicPr>
            <a:picLocks noChangeAspect="1"/>
          </p:cNvPicPr>
          <p:nvPr userDrawn="1"/>
        </p:nvPicPr>
        <p:blipFill>
          <a:blip r:embed="rId4" cstate="print"/>
          <a:stretch>
            <a:fillRect/>
          </a:stretch>
        </p:blipFill>
        <p:spPr>
          <a:xfrm>
            <a:off x="0" y="6187440"/>
            <a:ext cx="9144000" cy="670560"/>
          </a:xfrm>
          <a:prstGeom prst="rect">
            <a:avLst/>
          </a:prstGeom>
        </p:spPr>
      </p:pic>
      <p:sp>
        <p:nvSpPr>
          <p:cNvPr id="2" name="Title Placeholder 1"/>
          <p:cNvSpPr>
            <a:spLocks noGrp="1"/>
          </p:cNvSpPr>
          <p:nvPr>
            <p:ph type="title"/>
          </p:nvPr>
        </p:nvSpPr>
        <p:spPr>
          <a:xfrm>
            <a:off x="533400" y="457200"/>
            <a:ext cx="80772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1371600"/>
            <a:ext cx="8077200" cy="4724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620C2-5D38-4B11-9BF7-AF7793F1BB72}" type="datetimeFigureOut">
              <a:rPr lang="en-US" smtClean="0"/>
              <a:pPr/>
              <a:t>6/3/2011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1AE48-D055-4DA4-BA50-B28B095773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6" r:id="rId1"/>
  </p:sldLayoutIdLst>
  <p:txStyles>
    <p:titleStyle>
      <a:lvl1pPr algn="ctr" defTabSz="914400" rtl="0" eaLnBrk="1" latinLnBrk="0" hangingPunct="1">
        <a:spcBef>
          <a:spcPct val="0"/>
        </a:spcBef>
        <a:buNone/>
        <a:defRPr sz="3600" b="1"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tomb_stone_03"/>
          <p:cNvPicPr>
            <a:picLocks noChangeAspect="1" noChangeArrowheads="1"/>
          </p:cNvPicPr>
          <p:nvPr/>
        </p:nvPicPr>
        <p:blipFill>
          <a:blip r:embed="rId3" cstate="print"/>
          <a:srcRect/>
          <a:stretch>
            <a:fillRect/>
          </a:stretch>
        </p:blipFill>
        <p:spPr bwMode="auto">
          <a:xfrm>
            <a:off x="0" y="0"/>
            <a:ext cx="9145588" cy="6554788"/>
          </a:xfrm>
          <a:prstGeom prst="rect">
            <a:avLst/>
          </a:prstGeom>
          <a:noFill/>
          <a:ln w="9525">
            <a:noFill/>
            <a:miter lim="800000"/>
            <a:headEnd/>
            <a:tailEnd/>
          </a:ln>
        </p:spPr>
      </p:pic>
      <p:pic>
        <p:nvPicPr>
          <p:cNvPr id="11" name="Picture 10" descr="2011_INTAPPTContentSlide-final-bar.png"/>
          <p:cNvPicPr>
            <a:picLocks noChangeAspect="1"/>
          </p:cNvPicPr>
          <p:nvPr userDrawn="1"/>
        </p:nvPicPr>
        <p:blipFill>
          <a:blip r:embed="rId4" cstate="print"/>
          <a:stretch>
            <a:fillRect/>
          </a:stretch>
        </p:blipFill>
        <p:spPr>
          <a:xfrm>
            <a:off x="0" y="6187440"/>
            <a:ext cx="9144000" cy="670560"/>
          </a:xfrm>
          <a:prstGeom prst="rect">
            <a:avLst/>
          </a:prstGeom>
        </p:spPr>
      </p:pic>
      <p:sp>
        <p:nvSpPr>
          <p:cNvPr id="2" name="Title Placeholder 1"/>
          <p:cNvSpPr>
            <a:spLocks noGrp="1"/>
          </p:cNvSpPr>
          <p:nvPr>
            <p:ph type="title"/>
          </p:nvPr>
        </p:nvSpPr>
        <p:spPr>
          <a:xfrm>
            <a:off x="533400" y="457200"/>
            <a:ext cx="80772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1371600"/>
            <a:ext cx="8077200" cy="4724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620C2-5D38-4B11-9BF7-AF7793F1BB72}" type="datetimeFigureOut">
              <a:rPr lang="en-US" smtClean="0"/>
              <a:pPr/>
              <a:t>6/3/2011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1AE48-D055-4DA4-BA50-B28B095773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8" r:id="rId1"/>
  </p:sldLayoutIdLst>
  <p:txStyles>
    <p:titleStyle>
      <a:lvl1pPr algn="ctr" defTabSz="914400" rtl="0" eaLnBrk="1" latinLnBrk="0" hangingPunct="1">
        <a:spcBef>
          <a:spcPct val="0"/>
        </a:spcBef>
        <a:buNone/>
        <a:defRPr sz="3600" b="1"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tomb_stone_03"/>
          <p:cNvPicPr>
            <a:picLocks noChangeAspect="1" noChangeArrowheads="1"/>
          </p:cNvPicPr>
          <p:nvPr/>
        </p:nvPicPr>
        <p:blipFill>
          <a:blip r:embed="rId3" cstate="print"/>
          <a:srcRect/>
          <a:stretch>
            <a:fillRect/>
          </a:stretch>
        </p:blipFill>
        <p:spPr bwMode="auto">
          <a:xfrm>
            <a:off x="0" y="0"/>
            <a:ext cx="9145588" cy="6554788"/>
          </a:xfrm>
          <a:prstGeom prst="rect">
            <a:avLst/>
          </a:prstGeom>
          <a:noFill/>
          <a:ln w="9525">
            <a:noFill/>
            <a:miter lim="800000"/>
            <a:headEnd/>
            <a:tailEnd/>
          </a:ln>
        </p:spPr>
      </p:pic>
      <p:pic>
        <p:nvPicPr>
          <p:cNvPr id="11" name="Picture 10" descr="2011_INTAPPTContentSlide-final-bar.png"/>
          <p:cNvPicPr>
            <a:picLocks noChangeAspect="1"/>
          </p:cNvPicPr>
          <p:nvPr userDrawn="1"/>
        </p:nvPicPr>
        <p:blipFill>
          <a:blip r:embed="rId4" cstate="print"/>
          <a:stretch>
            <a:fillRect/>
          </a:stretch>
        </p:blipFill>
        <p:spPr>
          <a:xfrm>
            <a:off x="0" y="6187440"/>
            <a:ext cx="9144000" cy="670560"/>
          </a:xfrm>
          <a:prstGeom prst="rect">
            <a:avLst/>
          </a:prstGeom>
        </p:spPr>
      </p:pic>
      <p:sp>
        <p:nvSpPr>
          <p:cNvPr id="2" name="Title Placeholder 1"/>
          <p:cNvSpPr>
            <a:spLocks noGrp="1"/>
          </p:cNvSpPr>
          <p:nvPr>
            <p:ph type="title"/>
          </p:nvPr>
        </p:nvSpPr>
        <p:spPr>
          <a:xfrm>
            <a:off x="533400" y="457200"/>
            <a:ext cx="8077200" cy="8382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1371600"/>
            <a:ext cx="8077200" cy="4724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620C2-5D38-4B11-9BF7-AF7793F1BB72}" type="datetimeFigureOut">
              <a:rPr lang="en-US" smtClean="0"/>
              <a:pPr/>
              <a:t>6/3/2011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1AE48-D055-4DA4-BA50-B28B095773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0" r:id="rId1"/>
  </p:sldLayoutIdLst>
  <p:txStyles>
    <p:titleStyle>
      <a:lvl1pPr algn="ctr" defTabSz="914400" rtl="0" eaLnBrk="1" latinLnBrk="0" hangingPunct="1">
        <a:spcBef>
          <a:spcPct val="0"/>
        </a:spcBef>
        <a:buNone/>
        <a:defRPr sz="3600" b="1" kern="1200">
          <a:solidFill>
            <a:schemeClr val="accent6">
              <a:lumMod val="7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hyperlink" Target="http://z.about.com/d/inventors/1/0/g/2/escalator.jpg"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hyperlink" Target="http://alor.antifork.org/inline-skating/rollerblade-twister-plus-2004-real.jpg" TargetMode="External"/><Relationship Id="rId7" Type="http://schemas.openxmlformats.org/officeDocument/2006/relationships/hyperlink" Target="http://eric.endysis.org/images/zipper.jpg" TargetMode="External"/><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image" Target="../media/image16.jpeg"/><Relationship Id="rId5" Type="http://schemas.openxmlformats.org/officeDocument/2006/relationships/hyperlink" Target="http://events.clowningaround.com/images/gaming/ping%20pong%20tennis%20table.jpeg" TargetMode="External"/><Relationship Id="rId10" Type="http://schemas.openxmlformats.org/officeDocument/2006/relationships/image" Target="../media/image18.jpeg"/><Relationship Id="rId4" Type="http://schemas.openxmlformats.org/officeDocument/2006/relationships/image" Target="../media/image15.jpeg"/><Relationship Id="rId9" Type="http://schemas.openxmlformats.org/officeDocument/2006/relationships/hyperlink" Target="http://images.google.com/imgres?imgurl=http://novalis.org/images/photo/objects/kleenex.jpg&amp;imgrefurl=http://novalis.org/images/photo/index.html&amp;h=480&amp;w=463&amp;sz=26&amp;hl=en&amp;sig2=VwDez0fyhzbNEIygoHOYMA&amp;start=1&amp;tbnid=wkqz5nFn0uzRJM:&amp;tbnh=129&amp;tbnw=124&amp;ei=zwI1Rc_eHJbE6gHIxKS7Cg&amp;prev=/images?q=kleenex&amp;svnum=10&amp;hl=en&amp;lr=&amp;rls=GGLJ,GGLJ:2006-37,GGLJ:en&amp;sa=N"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Funeral for a Brand:</a:t>
            </a:r>
            <a:endParaRPr lang="en-US" dirty="0"/>
          </a:p>
        </p:txBody>
      </p:sp>
      <p:sp>
        <p:nvSpPr>
          <p:cNvPr id="3" name="Subtitle 2"/>
          <p:cNvSpPr>
            <a:spLocks noGrp="1"/>
          </p:cNvSpPr>
          <p:nvPr>
            <p:ph type="subTitle" idx="1"/>
          </p:nvPr>
        </p:nvSpPr>
        <p:spPr/>
        <p:txBody>
          <a:bodyPr/>
          <a:lstStyle/>
          <a:p>
            <a:r>
              <a:rPr lang="en-US" dirty="0" smtClean="0"/>
              <a:t>How Trademarks Become Generic</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590800"/>
            <a:ext cx="1828800" cy="381000"/>
          </a:xfrm>
          <a:prstGeom prst="rect">
            <a:avLst/>
          </a:prstGeom>
          <a:noFill/>
        </p:spPr>
        <p:txBody>
          <a:bodyPr wrap="square" rtlCol="0">
            <a:spAutoFit/>
          </a:bodyPr>
          <a:lstStyle/>
          <a:p>
            <a:r>
              <a:rPr lang="en-US" b="1" dirty="0" smtClean="0">
                <a:ln w="12700">
                  <a:solidFill>
                    <a:schemeClr val="bg1">
                      <a:lumMod val="9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stellar" pitchFamily="18" charset="0"/>
              </a:rPr>
              <a:t>ESCALATOR</a:t>
            </a:r>
            <a:endParaRPr lang="en-US" b="1" dirty="0">
              <a:ln w="12700">
                <a:solidFill>
                  <a:schemeClr val="bg1">
                    <a:lumMod val="95000"/>
                  </a:schemeClr>
                </a:solidFill>
                <a:prstDash val="solid"/>
              </a:ln>
              <a:solidFill>
                <a:schemeClr val="bg1"/>
              </a:solidFill>
              <a:effectLst>
                <a:outerShdw blurRad="50800" dist="38100" dir="2700000" algn="tl" rotWithShape="0">
                  <a:prstClr val="black">
                    <a:alpha val="40000"/>
                  </a:prstClr>
                </a:outerShdw>
              </a:effectLst>
              <a:latin typeface="Castellar" pitchFamily="18" charset="0"/>
            </a:endParaRPr>
          </a:p>
        </p:txBody>
      </p:sp>
      <p:sp>
        <p:nvSpPr>
          <p:cNvPr id="4" name="TextBox 3"/>
          <p:cNvSpPr txBox="1"/>
          <p:nvPr/>
        </p:nvSpPr>
        <p:spPr>
          <a:xfrm>
            <a:off x="685800" y="4572000"/>
            <a:ext cx="2286000" cy="400110"/>
          </a:xfrm>
          <a:prstGeom prst="rect">
            <a:avLst/>
          </a:prstGeom>
          <a:noFill/>
        </p:spPr>
        <p:txBody>
          <a:bodyPr wrap="square" rtlCol="0">
            <a:spAutoFit/>
          </a:bodyPr>
          <a:lstStyle/>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stellar" pitchFamily="18" charset="0"/>
              </a:rPr>
              <a:t>PILATES</a:t>
            </a:r>
            <a:endParaRPr lang="en-US" sz="2000" dirty="0">
              <a:solidFill>
                <a:schemeClr val="bg1">
                  <a:lumMod val="95000"/>
                </a:schemeClr>
              </a:solidFill>
              <a:effectLst>
                <a:outerShdw blurRad="50800" dist="38100" dir="16200000" rotWithShape="0">
                  <a:prstClr val="black">
                    <a:alpha val="40000"/>
                  </a:prstClr>
                </a:outerShdw>
              </a:effectLst>
              <a:latin typeface="Castellar" pitchFamily="18" charset="0"/>
            </a:endParaRPr>
          </a:p>
        </p:txBody>
      </p:sp>
      <p:sp>
        <p:nvSpPr>
          <p:cNvPr id="9" name="TextBox 8"/>
          <p:cNvSpPr txBox="1"/>
          <p:nvPr/>
        </p:nvSpPr>
        <p:spPr>
          <a:xfrm>
            <a:off x="3581400" y="3200400"/>
            <a:ext cx="2133600" cy="369332"/>
          </a:xfrm>
          <a:prstGeom prst="rect">
            <a:avLst/>
          </a:prstGeom>
          <a:noFill/>
        </p:spPr>
        <p:txBody>
          <a:bodyPr wrap="square" rtlCol="0">
            <a:spAutoFit/>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stellar" pitchFamily="18" charset="0"/>
              </a:rPr>
              <a:t>CELLOPHANE</a:t>
            </a:r>
            <a:endParaRPr lang="en-US" dirty="0">
              <a:solidFill>
                <a:schemeClr val="bg1">
                  <a:lumMod val="95000"/>
                </a:schemeClr>
              </a:solidFill>
              <a:latin typeface="Castellar" pitchFamily="18" charset="0"/>
            </a:endParaRPr>
          </a:p>
        </p:txBody>
      </p:sp>
      <p:sp>
        <p:nvSpPr>
          <p:cNvPr id="10" name="TextBox 9"/>
          <p:cNvSpPr txBox="1"/>
          <p:nvPr/>
        </p:nvSpPr>
        <p:spPr>
          <a:xfrm>
            <a:off x="5486400" y="5181600"/>
            <a:ext cx="1600200" cy="400110"/>
          </a:xfrm>
          <a:prstGeom prst="rect">
            <a:avLst/>
          </a:prstGeom>
          <a:noFill/>
        </p:spPr>
        <p:txBody>
          <a:bodyPr wrap="square" rtlCol="0">
            <a:spAutoFit/>
          </a:bodyPr>
          <a:lstStyle/>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stellar" pitchFamily="18" charset="0"/>
              </a:rPr>
              <a:t>ASPIRIN</a:t>
            </a:r>
            <a:endParaRPr lang="en-US" sz="2000" dirty="0">
              <a:solidFill>
                <a:schemeClr val="bg1">
                  <a:lumMod val="95000"/>
                </a:schemeClr>
              </a:solidFill>
              <a:latin typeface="Castellar" pitchFamily="18" charset="0"/>
            </a:endParaRPr>
          </a:p>
        </p:txBody>
      </p:sp>
      <p:sp>
        <p:nvSpPr>
          <p:cNvPr id="11" name="TextBox 10"/>
          <p:cNvSpPr txBox="1"/>
          <p:nvPr/>
        </p:nvSpPr>
        <p:spPr>
          <a:xfrm>
            <a:off x="7620000" y="3276600"/>
            <a:ext cx="1524000" cy="369332"/>
          </a:xfrm>
          <a:prstGeom prst="rect">
            <a:avLst/>
          </a:prstGeom>
          <a:noFill/>
        </p:spPr>
        <p:txBody>
          <a:bodyPr wrap="square" rtlCol="0">
            <a:spAutoFit/>
          </a:bodyP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stellar" pitchFamily="18" charset="0"/>
              </a:rPr>
              <a:t>THERMOS</a:t>
            </a:r>
            <a:endParaRPr lang="en-US" dirty="0">
              <a:solidFill>
                <a:schemeClr val="bg1">
                  <a:lumMod val="95000"/>
                </a:schemeClr>
              </a:solidFill>
              <a:latin typeface="Castellar"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609600"/>
            <a:ext cx="8229600" cy="54102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top_logo_01"/>
          <p:cNvPicPr/>
          <p:nvPr/>
        </p:nvPicPr>
        <p:blipFill>
          <a:blip r:embed="rId4" cstate="print"/>
          <a:srcRect/>
          <a:stretch>
            <a:fillRect/>
          </a:stretch>
        </p:blipFill>
        <p:spPr bwMode="auto">
          <a:xfrm>
            <a:off x="5257800" y="1752600"/>
            <a:ext cx="2514600" cy="914401"/>
          </a:xfrm>
          <a:prstGeom prst="rect">
            <a:avLst/>
          </a:prstGeom>
          <a:noFill/>
          <a:ln w="9525">
            <a:noFill/>
            <a:miter lim="800000"/>
            <a:headEnd/>
            <a:tailEnd/>
          </a:ln>
        </p:spPr>
      </p:pic>
      <p:sp>
        <p:nvSpPr>
          <p:cNvPr id="11" name="TextBox 10"/>
          <p:cNvSpPr txBox="1"/>
          <p:nvPr/>
        </p:nvSpPr>
        <p:spPr>
          <a:xfrm>
            <a:off x="1447800" y="990600"/>
            <a:ext cx="3962400" cy="646331"/>
          </a:xfrm>
          <a:prstGeom prst="rect">
            <a:avLst/>
          </a:prstGeom>
          <a:noFill/>
        </p:spPr>
        <p:txBody>
          <a:bodyPr wrap="square" rtlCol="0">
            <a:spAutoFit/>
          </a:bodyPr>
          <a:lstStyle/>
          <a:p>
            <a:r>
              <a:rPr lang="en-US" sz="3600" b="1" dirty="0" smtClean="0">
                <a:solidFill>
                  <a:schemeClr val="accent6">
                    <a:lumMod val="75000"/>
                  </a:schemeClr>
                </a:solidFill>
                <a:latin typeface="Arial" pitchFamily="34" charset="0"/>
                <a:ea typeface="Arial Unicode MS" pitchFamily="34" charset="-128"/>
                <a:cs typeface="Arial" pitchFamily="34" charset="0"/>
              </a:rPr>
              <a:t>Trademarks 101</a:t>
            </a:r>
            <a:endParaRPr lang="en-US" sz="3600" b="1" dirty="0">
              <a:solidFill>
                <a:schemeClr val="accent6">
                  <a:lumMod val="75000"/>
                </a:schemeClr>
              </a:solidFill>
              <a:latin typeface="Arial" pitchFamily="34" charset="0"/>
              <a:ea typeface="Arial Unicode MS" pitchFamily="34" charset="-128"/>
              <a:cs typeface="Arial" pitchFamily="34" charset="0"/>
            </a:endParaRPr>
          </a:p>
        </p:txBody>
      </p:sp>
      <p:sp>
        <p:nvSpPr>
          <p:cNvPr id="12" name="TextBox 11"/>
          <p:cNvSpPr txBox="1"/>
          <p:nvPr/>
        </p:nvSpPr>
        <p:spPr>
          <a:xfrm>
            <a:off x="838200" y="1828800"/>
            <a:ext cx="3581400" cy="4031873"/>
          </a:xfrm>
          <a:prstGeom prst="rect">
            <a:avLst/>
          </a:prstGeom>
          <a:noFill/>
        </p:spPr>
        <p:txBody>
          <a:bodyPr wrap="square" rtlCol="0">
            <a:spAutoFit/>
          </a:bodyPr>
          <a:lstStyle/>
          <a:p>
            <a:r>
              <a:rPr lang="en-US" sz="3200" dirty="0" smtClean="0">
                <a:latin typeface="Arial" pitchFamily="34" charset="0"/>
                <a:ea typeface="Arial Unicode MS" pitchFamily="34" charset="-128"/>
                <a:cs typeface="Arial" pitchFamily="34" charset="0"/>
              </a:rPr>
              <a:t>A word, name, slogan, symbol, design, or other designation that identifies and distinguishes the source of a product or service.</a:t>
            </a:r>
            <a:endParaRPr lang="en-US" sz="3200" dirty="0">
              <a:latin typeface="Arial" pitchFamily="34" charset="0"/>
              <a:ea typeface="Arial Unicode MS" pitchFamily="34" charset="-128"/>
              <a:cs typeface="Arial" pitchFamily="34" charset="0"/>
            </a:endParaRPr>
          </a:p>
        </p:txBody>
      </p:sp>
      <p:pic>
        <p:nvPicPr>
          <p:cNvPr id="13" name="Picture 12" descr="bmw_logo"/>
          <p:cNvPicPr/>
          <p:nvPr/>
        </p:nvPicPr>
        <p:blipFill>
          <a:blip r:embed="rId5" cstate="print"/>
          <a:srcRect/>
          <a:stretch>
            <a:fillRect/>
          </a:stretch>
        </p:blipFill>
        <p:spPr bwMode="auto">
          <a:xfrm>
            <a:off x="4648200" y="3124200"/>
            <a:ext cx="1600200" cy="1600200"/>
          </a:xfrm>
          <a:prstGeom prst="rect">
            <a:avLst/>
          </a:prstGeom>
          <a:noFill/>
          <a:ln w="9525">
            <a:noFill/>
            <a:miter lim="800000"/>
            <a:headEnd/>
            <a:tailEnd/>
          </a:ln>
        </p:spPr>
      </p:pic>
      <p:graphicFrame>
        <p:nvGraphicFramePr>
          <p:cNvPr id="50184" name="Object 1032"/>
          <p:cNvGraphicFramePr>
            <a:graphicFrameLocks noChangeAspect="1"/>
          </p:cNvGraphicFramePr>
          <p:nvPr/>
        </p:nvGraphicFramePr>
        <p:xfrm>
          <a:off x="6553200" y="3048000"/>
          <a:ext cx="1676400" cy="1676400"/>
        </p:xfrm>
        <a:graphic>
          <a:graphicData uri="http://schemas.openxmlformats.org/presentationml/2006/ole">
            <p:oleObj spid="_x0000_s1026" r:id="rId6" imgW="2514818" imgH="2514818" progId="">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dirty="0" smtClean="0"/>
          </a:p>
          <a:p>
            <a:pPr>
              <a:buNone/>
            </a:pPr>
            <a:r>
              <a:rPr lang="en-US" dirty="0" smtClean="0"/>
              <a:t>	In other words, the relevant consumers must recognize the mark as distinguishing the goods or services of one party from those of others.</a:t>
            </a:r>
          </a:p>
          <a:p>
            <a:endParaRPr lang="en-US" dirty="0"/>
          </a:p>
        </p:txBody>
      </p:sp>
      <p:sp>
        <p:nvSpPr>
          <p:cNvPr id="5" name="Title 4"/>
          <p:cNvSpPr>
            <a:spLocks noGrp="1"/>
          </p:cNvSpPr>
          <p:nvPr>
            <p:ph type="title"/>
          </p:nvPr>
        </p:nvSpPr>
        <p:spPr/>
        <p:txBody>
          <a:bodyPr/>
          <a:lstStyle/>
          <a:p>
            <a:r>
              <a:rPr lang="en-US" dirty="0" smtClean="0"/>
              <a:t>Trademarks Must Be Distinctive!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The Sliding Scale of Distinctiveness</a:t>
            </a:r>
            <a:endParaRPr lang="en-US" dirty="0"/>
          </a:p>
        </p:txBody>
      </p:sp>
      <p:sp>
        <p:nvSpPr>
          <p:cNvPr id="7" name="Content Placeholder 6"/>
          <p:cNvSpPr>
            <a:spLocks noGrp="1"/>
          </p:cNvSpPr>
          <p:nvPr>
            <p:ph sz="half" idx="1"/>
          </p:nvPr>
        </p:nvSpPr>
        <p:spPr/>
        <p:txBody>
          <a:bodyPr/>
          <a:lstStyle/>
          <a:p>
            <a:r>
              <a:rPr lang="en-US" sz="2400" b="1" dirty="0" smtClean="0">
                <a:solidFill>
                  <a:schemeClr val="accent6">
                    <a:lumMod val="75000"/>
                  </a:schemeClr>
                </a:solidFill>
              </a:rPr>
              <a:t>Fanciful</a:t>
            </a:r>
          </a:p>
          <a:p>
            <a:pPr lvl="1"/>
            <a:r>
              <a:rPr lang="en-US" b="1" dirty="0" smtClean="0"/>
              <a:t>Kodak® </a:t>
            </a:r>
            <a:r>
              <a:rPr lang="en-US" dirty="0" smtClean="0"/>
              <a:t>for cameras</a:t>
            </a:r>
            <a:br>
              <a:rPr lang="en-US" dirty="0" smtClean="0"/>
            </a:br>
            <a:endParaRPr lang="en-US" dirty="0" smtClean="0"/>
          </a:p>
          <a:p>
            <a:r>
              <a:rPr lang="en-US" sz="2400" b="1" dirty="0" smtClean="0">
                <a:solidFill>
                  <a:schemeClr val="accent6">
                    <a:lumMod val="75000"/>
                  </a:schemeClr>
                </a:solidFill>
              </a:rPr>
              <a:t>Arbitrary</a:t>
            </a:r>
          </a:p>
          <a:p>
            <a:pPr lvl="1"/>
            <a:r>
              <a:rPr lang="en-US" b="1" dirty="0" smtClean="0"/>
              <a:t>Apple® </a:t>
            </a:r>
            <a:r>
              <a:rPr lang="en-US" dirty="0" smtClean="0"/>
              <a:t>for computers</a:t>
            </a:r>
            <a:br>
              <a:rPr lang="en-US" dirty="0" smtClean="0"/>
            </a:br>
            <a:endParaRPr lang="en-US" dirty="0" smtClean="0"/>
          </a:p>
          <a:p>
            <a:r>
              <a:rPr lang="en-US" sz="2400" b="1" dirty="0" smtClean="0">
                <a:solidFill>
                  <a:schemeClr val="accent6">
                    <a:lumMod val="75000"/>
                  </a:schemeClr>
                </a:solidFill>
              </a:rPr>
              <a:t>Suggestive</a:t>
            </a:r>
          </a:p>
          <a:p>
            <a:pPr lvl="1"/>
            <a:r>
              <a:rPr lang="en-US" b="1" dirty="0" smtClean="0"/>
              <a:t>Chicken of The Sea® </a:t>
            </a:r>
            <a:r>
              <a:rPr lang="en-US" dirty="0" smtClean="0"/>
              <a:t>for tuna fish</a:t>
            </a:r>
            <a:endParaRPr lang="en-US" dirty="0"/>
          </a:p>
        </p:txBody>
      </p:sp>
      <p:sp>
        <p:nvSpPr>
          <p:cNvPr id="8" name="Content Placeholder 7"/>
          <p:cNvSpPr>
            <a:spLocks noGrp="1"/>
          </p:cNvSpPr>
          <p:nvPr>
            <p:ph sz="half" idx="2"/>
          </p:nvPr>
        </p:nvSpPr>
        <p:spPr/>
        <p:txBody>
          <a:bodyPr>
            <a:normAutofit/>
          </a:bodyPr>
          <a:lstStyle/>
          <a:p>
            <a:r>
              <a:rPr lang="en-US" sz="2400" b="1" dirty="0" smtClean="0">
                <a:solidFill>
                  <a:schemeClr val="accent6">
                    <a:lumMod val="75000"/>
                  </a:schemeClr>
                </a:solidFill>
              </a:rPr>
              <a:t>Descriptive</a:t>
            </a:r>
          </a:p>
          <a:p>
            <a:pPr lvl="1"/>
            <a:r>
              <a:rPr lang="en-US" b="1" dirty="0" smtClean="0"/>
              <a:t>Park ’N Fly® </a:t>
            </a:r>
            <a:r>
              <a:rPr lang="en-US" dirty="0" smtClean="0"/>
              <a:t>for airport parking services</a:t>
            </a:r>
            <a:br>
              <a:rPr lang="en-US" dirty="0" smtClean="0"/>
            </a:br>
            <a:endParaRPr lang="en-US" dirty="0" smtClean="0"/>
          </a:p>
          <a:p>
            <a:r>
              <a:rPr lang="en-US" sz="2400" b="1" dirty="0" smtClean="0">
                <a:solidFill>
                  <a:schemeClr val="accent6">
                    <a:lumMod val="75000"/>
                  </a:schemeClr>
                </a:solidFill>
              </a:rPr>
              <a:t>Generic</a:t>
            </a:r>
          </a:p>
          <a:p>
            <a:pPr lvl="1"/>
            <a:r>
              <a:rPr lang="en-US" b="1" dirty="0" smtClean="0"/>
              <a:t>“apple” </a:t>
            </a:r>
            <a:r>
              <a:rPr lang="en-US" dirty="0" smtClean="0"/>
              <a:t>for apples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US" dirty="0" smtClean="0"/>
              <a:t>Generic Terms</a:t>
            </a:r>
            <a:endParaRPr lang="en-US" dirty="0"/>
          </a:p>
        </p:txBody>
      </p:sp>
      <p:sp>
        <p:nvSpPr>
          <p:cNvPr id="3" name="Content Placeholder 2"/>
          <p:cNvSpPr>
            <a:spLocks noGrp="1"/>
          </p:cNvSpPr>
          <p:nvPr>
            <p:ph idx="1"/>
          </p:nvPr>
        </p:nvSpPr>
        <p:spPr>
          <a:xfrm>
            <a:off x="228600" y="1066800"/>
            <a:ext cx="8610600" cy="5029200"/>
          </a:xfrm>
          <a:solidFill>
            <a:schemeClr val="bg1"/>
          </a:solidFill>
        </p:spPr>
        <p:txBody>
          <a:bodyPr>
            <a:normAutofit/>
          </a:bodyPr>
          <a:lstStyle/>
          <a:p>
            <a:pPr>
              <a:lnSpc>
                <a:spcPct val="90000"/>
              </a:lnSpc>
            </a:pPr>
            <a:r>
              <a:rPr lang="en-US" dirty="0" smtClean="0"/>
              <a:t>Words that </a:t>
            </a:r>
            <a:r>
              <a:rPr lang="en-US" b="1" dirty="0" smtClean="0">
                <a:solidFill>
                  <a:schemeClr val="accent6">
                    <a:lumMod val="75000"/>
                  </a:schemeClr>
                </a:solidFill>
              </a:rPr>
              <a:t>name</a:t>
            </a:r>
            <a:r>
              <a:rPr lang="en-US" dirty="0" smtClean="0"/>
              <a:t> a product are “generic.”</a:t>
            </a:r>
          </a:p>
          <a:p>
            <a:pPr>
              <a:lnSpc>
                <a:spcPct val="90000"/>
              </a:lnSpc>
            </a:pPr>
            <a:r>
              <a:rPr lang="en-US" dirty="0" smtClean="0"/>
              <a:t>A trademark or service mark that becomes generic is no longer entitled to protection.  </a:t>
            </a:r>
            <a:r>
              <a:rPr lang="en-US" sz="2000" dirty="0" smtClean="0"/>
              <a:t>(</a:t>
            </a:r>
            <a:r>
              <a:rPr lang="en-US" sz="2000" i="1" dirty="0" smtClean="0"/>
              <a:t>Park ’N Fly, Inc. v. Dollar Park and Fly, Inc.,</a:t>
            </a:r>
            <a:r>
              <a:rPr lang="en-US" sz="2000" dirty="0" smtClean="0"/>
              <a:t> 469 U.S. 189, 194, 105 S. Ct. 658, 661, 83 L. Ed. 2d 582 (1985).)</a:t>
            </a:r>
          </a:p>
          <a:p>
            <a:pPr>
              <a:lnSpc>
                <a:spcPct val="90000"/>
              </a:lnSpc>
            </a:pPr>
            <a:r>
              <a:rPr lang="en-US" dirty="0" smtClean="0"/>
              <a:t>Generic marks are subject to cancellation at any time.</a:t>
            </a:r>
          </a:p>
          <a:p>
            <a:pPr>
              <a:lnSpc>
                <a:spcPct val="90000"/>
              </a:lnSpc>
            </a:pPr>
            <a:r>
              <a:rPr lang="en-US" dirty="0" smtClean="0"/>
              <a:t>A generic mark lacks protection even if it is incontestable.</a:t>
            </a:r>
          </a:p>
          <a:p>
            <a:pPr>
              <a:lnSpc>
                <a:spcPct val="90000"/>
              </a:lnSpc>
            </a:pPr>
            <a:r>
              <a:rPr lang="en-US" dirty="0" smtClean="0"/>
              <a:t>Generic terms lack distinctiveness and cannot function as trademarks.</a:t>
            </a:r>
          </a:p>
          <a:p>
            <a:pPr>
              <a:lnSpc>
                <a:spcPct val="90000"/>
              </a:lnSpc>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Generic Terms</a:t>
            </a:r>
            <a:endParaRPr lang="en-US" dirty="0"/>
          </a:p>
        </p:txBody>
      </p:sp>
      <p:sp>
        <p:nvSpPr>
          <p:cNvPr id="5" name="Content Placeholder 4"/>
          <p:cNvSpPr>
            <a:spLocks noGrp="1"/>
          </p:cNvSpPr>
          <p:nvPr>
            <p:ph idx="1"/>
          </p:nvPr>
        </p:nvSpPr>
        <p:spPr/>
        <p:txBody>
          <a:bodyPr/>
          <a:lstStyle/>
          <a:p>
            <a:pPr marL="0" indent="0">
              <a:buNone/>
            </a:pPr>
            <a:endParaRPr lang="en-US" b="1" dirty="0" smtClean="0">
              <a:solidFill>
                <a:schemeClr val="accent6">
                  <a:lumMod val="75000"/>
                </a:schemeClr>
              </a:solidFill>
            </a:endParaRPr>
          </a:p>
          <a:p>
            <a:pPr marL="0" indent="0">
              <a:spcBef>
                <a:spcPts val="0"/>
              </a:spcBef>
              <a:buNone/>
            </a:pPr>
            <a:r>
              <a:rPr lang="en-US" b="1" dirty="0" smtClean="0">
                <a:solidFill>
                  <a:schemeClr val="accent6">
                    <a:lumMod val="75000"/>
                  </a:schemeClr>
                </a:solidFill>
              </a:rPr>
              <a:t>Theory</a:t>
            </a:r>
            <a:r>
              <a:rPr lang="en-US" dirty="0" smtClean="0"/>
              <a:t> – Everyone has a right to use the </a:t>
            </a:r>
          </a:p>
          <a:p>
            <a:pPr marL="0" indent="0">
              <a:spcBef>
                <a:spcPts val="0"/>
              </a:spcBef>
              <a:buNone/>
            </a:pPr>
            <a:r>
              <a:rPr lang="en-US" dirty="0" smtClean="0"/>
              <a:t>name of a product to identify the product, so the name can never identify and distinguish a unique source of the product.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50838"/>
            <a:ext cx="8610600" cy="1477962"/>
          </a:xfrm>
          <a:solidFill>
            <a:schemeClr val="bg1"/>
          </a:solidFill>
        </p:spPr>
        <p:txBody>
          <a:bodyPr>
            <a:noAutofit/>
          </a:bodyPr>
          <a:lstStyle/>
          <a:p>
            <a:r>
              <a:rPr lang="en-US" dirty="0" smtClean="0"/>
              <a:t>What are some </a:t>
            </a:r>
            <a:r>
              <a:rPr lang="en-US" dirty="0" smtClean="0">
                <a:solidFill>
                  <a:schemeClr val="tx1"/>
                </a:solidFill>
              </a:rPr>
              <a:t>trademarks</a:t>
            </a:r>
            <a:r>
              <a:rPr lang="en-US" dirty="0" smtClean="0"/>
              <a:t> used for these products?</a:t>
            </a:r>
            <a:endParaRPr lang="en-US" dirty="0"/>
          </a:p>
        </p:txBody>
      </p:sp>
      <p:sp>
        <p:nvSpPr>
          <p:cNvPr id="6" name="Rectangle 5"/>
          <p:cNvSpPr/>
          <p:nvPr/>
        </p:nvSpPr>
        <p:spPr>
          <a:xfrm>
            <a:off x="228600" y="1828800"/>
            <a:ext cx="8610600" cy="3810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sneaker"/>
          <p:cNvPicPr/>
          <p:nvPr/>
        </p:nvPicPr>
        <p:blipFill>
          <a:blip r:embed="rId3" cstate="print"/>
          <a:srcRect/>
          <a:stretch>
            <a:fillRect/>
          </a:stretch>
        </p:blipFill>
        <p:spPr bwMode="auto">
          <a:xfrm>
            <a:off x="5257800" y="1600200"/>
            <a:ext cx="2971800" cy="1951038"/>
          </a:xfrm>
          <a:prstGeom prst="rect">
            <a:avLst/>
          </a:prstGeom>
          <a:noFill/>
          <a:ln w="9525">
            <a:noFill/>
            <a:miter lim="800000"/>
            <a:headEnd/>
            <a:tailEnd/>
          </a:ln>
        </p:spPr>
      </p:pic>
      <p:pic>
        <p:nvPicPr>
          <p:cNvPr id="10" name="Picture 9" descr="04"/>
          <p:cNvPicPr/>
          <p:nvPr/>
        </p:nvPicPr>
        <p:blipFill>
          <a:blip r:embed="rId4" cstate="print"/>
          <a:srcRect/>
          <a:stretch>
            <a:fillRect/>
          </a:stretch>
        </p:blipFill>
        <p:spPr bwMode="auto">
          <a:xfrm>
            <a:off x="3429000" y="3429000"/>
            <a:ext cx="3429000" cy="2167596"/>
          </a:xfrm>
          <a:prstGeom prst="rect">
            <a:avLst/>
          </a:prstGeom>
          <a:noFill/>
          <a:ln w="9525">
            <a:noFill/>
            <a:miter lim="800000"/>
            <a:headEnd/>
            <a:tailEnd/>
          </a:ln>
        </p:spPr>
      </p:pic>
      <p:pic>
        <p:nvPicPr>
          <p:cNvPr id="33794" name="Picture 2" descr="\\ny.inta.org\homedir\bharris\Documents\PowerPoint\Images\laptop.jpg"/>
          <p:cNvPicPr>
            <a:picLocks noChangeAspect="1" noChangeArrowheads="1"/>
          </p:cNvPicPr>
          <p:nvPr/>
        </p:nvPicPr>
        <p:blipFill>
          <a:blip r:embed="rId5" cstate="print"/>
          <a:srcRect/>
          <a:stretch>
            <a:fillRect/>
          </a:stretch>
        </p:blipFill>
        <p:spPr bwMode="auto">
          <a:xfrm>
            <a:off x="381000" y="1676400"/>
            <a:ext cx="2971800" cy="29718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50838"/>
            <a:ext cx="8610600" cy="1477962"/>
          </a:xfrm>
          <a:solidFill>
            <a:schemeClr val="bg1"/>
          </a:solidFill>
        </p:spPr>
        <p:txBody>
          <a:bodyPr>
            <a:noAutofit/>
          </a:bodyPr>
          <a:lstStyle/>
          <a:p>
            <a:r>
              <a:rPr lang="en-US" dirty="0" smtClean="0"/>
              <a:t>What are some </a:t>
            </a:r>
            <a:r>
              <a:rPr lang="en-US" dirty="0" smtClean="0">
                <a:solidFill>
                  <a:schemeClr val="tx1"/>
                </a:solidFill>
              </a:rPr>
              <a:t>generic terms</a:t>
            </a:r>
            <a:r>
              <a:rPr lang="en-US" dirty="0" smtClean="0"/>
              <a:t> for these products?</a:t>
            </a:r>
            <a:endParaRPr lang="en-US" dirty="0"/>
          </a:p>
        </p:txBody>
      </p:sp>
      <p:sp>
        <p:nvSpPr>
          <p:cNvPr id="6" name="Rectangle 5"/>
          <p:cNvSpPr/>
          <p:nvPr/>
        </p:nvSpPr>
        <p:spPr>
          <a:xfrm>
            <a:off x="228600" y="1828800"/>
            <a:ext cx="8610600" cy="3810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sneaker"/>
          <p:cNvPicPr/>
          <p:nvPr/>
        </p:nvPicPr>
        <p:blipFill>
          <a:blip r:embed="rId3" cstate="print"/>
          <a:srcRect/>
          <a:stretch>
            <a:fillRect/>
          </a:stretch>
        </p:blipFill>
        <p:spPr bwMode="auto">
          <a:xfrm>
            <a:off x="5257800" y="1600200"/>
            <a:ext cx="2971800" cy="1951038"/>
          </a:xfrm>
          <a:prstGeom prst="rect">
            <a:avLst/>
          </a:prstGeom>
          <a:noFill/>
          <a:ln w="9525">
            <a:noFill/>
            <a:miter lim="800000"/>
            <a:headEnd/>
            <a:tailEnd/>
          </a:ln>
        </p:spPr>
      </p:pic>
      <p:pic>
        <p:nvPicPr>
          <p:cNvPr id="10" name="Picture 9" descr="04"/>
          <p:cNvPicPr/>
          <p:nvPr/>
        </p:nvPicPr>
        <p:blipFill>
          <a:blip r:embed="rId4" cstate="print"/>
          <a:srcRect/>
          <a:stretch>
            <a:fillRect/>
          </a:stretch>
        </p:blipFill>
        <p:spPr bwMode="auto">
          <a:xfrm>
            <a:off x="3429000" y="3429000"/>
            <a:ext cx="3429000" cy="2167596"/>
          </a:xfrm>
          <a:prstGeom prst="rect">
            <a:avLst/>
          </a:prstGeom>
          <a:noFill/>
          <a:ln w="9525">
            <a:noFill/>
            <a:miter lim="800000"/>
            <a:headEnd/>
            <a:tailEnd/>
          </a:ln>
        </p:spPr>
      </p:pic>
      <p:pic>
        <p:nvPicPr>
          <p:cNvPr id="34818" name="Picture 2" descr="\\ny.inta.org\homedir\bharris\Documents\PowerPoint\Images\laptop.jpg"/>
          <p:cNvPicPr>
            <a:picLocks noChangeAspect="1" noChangeArrowheads="1"/>
          </p:cNvPicPr>
          <p:nvPr/>
        </p:nvPicPr>
        <p:blipFill>
          <a:blip r:embed="rId5" cstate="print"/>
          <a:srcRect/>
          <a:stretch>
            <a:fillRect/>
          </a:stretch>
        </p:blipFill>
        <p:spPr bwMode="auto">
          <a:xfrm>
            <a:off x="381000" y="1676400"/>
            <a:ext cx="2971800" cy="29718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p:spPr>
        <p:txBody>
          <a:bodyPr/>
          <a:lstStyle/>
          <a:p>
            <a:r>
              <a:rPr lang="en-US" dirty="0" smtClean="0">
                <a:solidFill>
                  <a:schemeClr val="accent6">
                    <a:lumMod val="75000"/>
                  </a:schemeClr>
                </a:solidFill>
              </a:rPr>
              <a:t>Yes,</a:t>
            </a:r>
            <a:r>
              <a:rPr lang="en-US" dirty="0" smtClean="0"/>
              <a:t> if the public comes to understand the trademark to be the name of the </a:t>
            </a:r>
            <a:r>
              <a:rPr lang="en-US" i="1" u="sng" dirty="0" smtClean="0"/>
              <a:t>product itself</a:t>
            </a:r>
            <a:r>
              <a:rPr lang="en-US" dirty="0" smtClean="0"/>
              <a:t> as opposed to identifying an exclusive </a:t>
            </a:r>
            <a:r>
              <a:rPr lang="en-US" i="1" u="sng" dirty="0" smtClean="0"/>
              <a:t>source</a:t>
            </a:r>
            <a:r>
              <a:rPr lang="en-US" dirty="0" smtClean="0"/>
              <a:t> of the product.</a:t>
            </a:r>
            <a:br>
              <a:rPr lang="en-US" dirty="0" smtClean="0"/>
            </a:br>
            <a:endParaRPr lang="en-US" dirty="0" smtClean="0"/>
          </a:p>
          <a:p>
            <a:r>
              <a:rPr lang="en-US" dirty="0" smtClean="0"/>
              <a:t>If this happens, competitors of the trademark owner may have the right to use the term to name the product.</a:t>
            </a:r>
          </a:p>
          <a:p>
            <a:endParaRPr lang="en-US" dirty="0"/>
          </a:p>
        </p:txBody>
      </p:sp>
      <p:sp>
        <p:nvSpPr>
          <p:cNvPr id="4" name="Title 3"/>
          <p:cNvSpPr>
            <a:spLocks noGrp="1"/>
          </p:cNvSpPr>
          <p:nvPr>
            <p:ph type="title"/>
          </p:nvPr>
        </p:nvSpPr>
        <p:spPr/>
        <p:txBody>
          <a:bodyPr/>
          <a:lstStyle/>
          <a:p>
            <a:r>
              <a:rPr lang="en-US" dirty="0" smtClean="0"/>
              <a:t>Can Trademarks Become Generic?</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9" descr="escalator">
            <a:hlinkClick r:id="rId3"/>
          </p:cNvPr>
          <p:cNvPicPr>
            <a:picLocks noChangeAspect="1" noChangeArrowheads="1"/>
          </p:cNvPicPr>
          <p:nvPr/>
        </p:nvPicPr>
        <p:blipFill>
          <a:blip r:embed="rId4" cstate="print"/>
          <a:srcRect/>
          <a:stretch>
            <a:fillRect/>
          </a:stretch>
        </p:blipFill>
        <p:spPr bwMode="auto">
          <a:xfrm>
            <a:off x="5486400" y="2057400"/>
            <a:ext cx="1981200" cy="2362200"/>
          </a:xfrm>
          <a:prstGeom prst="rect">
            <a:avLst/>
          </a:prstGeom>
          <a:noFill/>
          <a:ln w="9525">
            <a:noFill/>
            <a:miter lim="800000"/>
            <a:headEnd/>
            <a:tailEnd/>
          </a:ln>
        </p:spPr>
      </p:pic>
      <p:sp>
        <p:nvSpPr>
          <p:cNvPr id="5" name="Title 4"/>
          <p:cNvSpPr>
            <a:spLocks noGrp="1"/>
          </p:cNvSpPr>
          <p:nvPr>
            <p:ph type="title"/>
          </p:nvPr>
        </p:nvSpPr>
        <p:spPr>
          <a:xfrm>
            <a:off x="533400" y="457200"/>
            <a:ext cx="8077200" cy="1295400"/>
          </a:xfrm>
        </p:spPr>
        <p:txBody>
          <a:bodyPr>
            <a:normAutofit/>
          </a:bodyPr>
          <a:lstStyle/>
          <a:p>
            <a:r>
              <a:rPr lang="en-US" dirty="0" smtClean="0"/>
              <a:t>Examples of Trademarks That Are Now</a:t>
            </a:r>
            <a:r>
              <a:rPr lang="en-US" dirty="0" smtClean="0">
                <a:sym typeface="Wingdings" pitchFamily="2" charset="2"/>
              </a:rPr>
              <a:t> Generic Terms</a:t>
            </a:r>
            <a:endParaRPr lang="en-US" dirty="0"/>
          </a:p>
        </p:txBody>
      </p:sp>
      <p:sp>
        <p:nvSpPr>
          <p:cNvPr id="8" name="Content Placeholder 7"/>
          <p:cNvSpPr>
            <a:spLocks noGrp="1"/>
          </p:cNvSpPr>
          <p:nvPr>
            <p:ph idx="1"/>
          </p:nvPr>
        </p:nvSpPr>
        <p:spPr/>
        <p:txBody>
          <a:bodyPr/>
          <a:lstStyle/>
          <a:p>
            <a:pPr>
              <a:lnSpc>
                <a:spcPct val="90000"/>
              </a:lnSpc>
              <a:buNone/>
            </a:pPr>
            <a:endParaRPr lang="en-US" b="1" dirty="0" smtClean="0">
              <a:solidFill>
                <a:schemeClr val="accent6">
                  <a:lumMod val="75000"/>
                </a:schemeClr>
              </a:solidFill>
            </a:endParaRPr>
          </a:p>
          <a:p>
            <a:pPr>
              <a:lnSpc>
                <a:spcPct val="90000"/>
              </a:lnSpc>
              <a:buNone/>
            </a:pPr>
            <a:r>
              <a:rPr lang="en-US" b="1" dirty="0" smtClean="0">
                <a:solidFill>
                  <a:schemeClr val="accent6">
                    <a:lumMod val="75000"/>
                  </a:schemeClr>
                </a:solidFill>
              </a:rPr>
              <a:t>Escalator</a:t>
            </a:r>
            <a:r>
              <a:rPr lang="en-US" b="1" dirty="0" smtClean="0">
                <a:solidFill>
                  <a:srgbClr val="FFCC00"/>
                </a:solidFill>
              </a:rPr>
              <a:t> </a:t>
            </a:r>
          </a:p>
          <a:p>
            <a:pPr>
              <a:lnSpc>
                <a:spcPct val="90000"/>
              </a:lnSpc>
              <a:buNone/>
            </a:pPr>
            <a:r>
              <a:rPr lang="en-US" dirty="0" smtClean="0"/>
              <a:t>Held generic for</a:t>
            </a:r>
          </a:p>
          <a:p>
            <a:pPr>
              <a:lnSpc>
                <a:spcPct val="90000"/>
              </a:lnSpc>
              <a:buNone/>
            </a:pPr>
            <a:r>
              <a:rPr lang="en-US" dirty="0" smtClean="0"/>
              <a:t>moving staircase</a:t>
            </a:r>
          </a:p>
          <a:p>
            <a:pPr>
              <a:lnSpc>
                <a:spcPct val="90000"/>
              </a:lnSpc>
              <a:buNone/>
            </a:pPr>
            <a:endParaRPr lang="en-US" b="1" i="1" dirty="0" smtClean="0"/>
          </a:p>
          <a:p>
            <a:pPr>
              <a:lnSpc>
                <a:spcPct val="90000"/>
              </a:lnSpc>
              <a:buNone/>
            </a:pPr>
            <a:r>
              <a:rPr lang="en-US" sz="2000" i="1" dirty="0" smtClean="0"/>
              <a:t>Haughton Elevator Co. v. </a:t>
            </a:r>
            <a:r>
              <a:rPr lang="en-US" sz="2000" i="1" dirty="0" err="1" smtClean="0"/>
              <a:t>Seeberger</a:t>
            </a:r>
            <a:r>
              <a:rPr lang="en-US" sz="2000" i="1" dirty="0" smtClean="0"/>
              <a:t> </a:t>
            </a:r>
          </a:p>
          <a:p>
            <a:pPr>
              <a:lnSpc>
                <a:spcPct val="90000"/>
              </a:lnSpc>
              <a:buNone/>
            </a:pPr>
            <a:r>
              <a:rPr lang="en-US" sz="2000" i="1" dirty="0" smtClean="0"/>
              <a:t>(Otis Elevator Co.)</a:t>
            </a:r>
            <a:r>
              <a:rPr lang="en-US" sz="2000" dirty="0" smtClean="0"/>
              <a:t>, 85 U.S.P.Q. 80 </a:t>
            </a:r>
          </a:p>
          <a:p>
            <a:pPr>
              <a:lnSpc>
                <a:spcPct val="90000"/>
              </a:lnSpc>
              <a:buNone/>
            </a:pPr>
            <a:r>
              <a:rPr lang="en-US" sz="2000" dirty="0" smtClean="0"/>
              <a:t>(Comm. Pat. 1950)</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95400"/>
          </a:xfrm>
        </p:spPr>
        <p:txBody>
          <a:bodyPr>
            <a:normAutofit/>
          </a:bodyPr>
          <a:lstStyle/>
          <a:p>
            <a:r>
              <a:rPr lang="en-US" dirty="0" smtClean="0"/>
              <a:t>Examples of Trademarks That Are Now</a:t>
            </a:r>
            <a:r>
              <a:rPr lang="en-US" dirty="0" smtClean="0">
                <a:sym typeface="Wingdings" pitchFamily="2" charset="2"/>
              </a:rPr>
              <a:t> Generic Terms</a:t>
            </a:r>
            <a:endParaRPr lang="en-US" dirty="0"/>
          </a:p>
        </p:txBody>
      </p:sp>
      <p:sp>
        <p:nvSpPr>
          <p:cNvPr id="6" name="Content Placeholder 5"/>
          <p:cNvSpPr>
            <a:spLocks noGrp="1"/>
          </p:cNvSpPr>
          <p:nvPr>
            <p:ph idx="1"/>
          </p:nvPr>
        </p:nvSpPr>
        <p:spPr/>
        <p:txBody>
          <a:bodyPr/>
          <a:lstStyle/>
          <a:p>
            <a:pPr marL="0" indent="0">
              <a:lnSpc>
                <a:spcPct val="90000"/>
              </a:lnSpc>
              <a:buNone/>
            </a:pPr>
            <a:endParaRPr lang="en-US" b="1" dirty="0" smtClean="0">
              <a:solidFill>
                <a:schemeClr val="accent6">
                  <a:lumMod val="75000"/>
                </a:schemeClr>
              </a:solidFill>
            </a:endParaRPr>
          </a:p>
          <a:p>
            <a:pPr marL="0" indent="0">
              <a:lnSpc>
                <a:spcPct val="90000"/>
              </a:lnSpc>
              <a:buNone/>
            </a:pPr>
            <a:r>
              <a:rPr lang="en-US" b="1" dirty="0" smtClean="0">
                <a:solidFill>
                  <a:schemeClr val="accent6">
                    <a:lumMod val="75000"/>
                  </a:schemeClr>
                </a:solidFill>
              </a:rPr>
              <a:t>Thermos</a:t>
            </a:r>
          </a:p>
          <a:p>
            <a:pPr marL="0" indent="0">
              <a:lnSpc>
                <a:spcPct val="90000"/>
              </a:lnSpc>
              <a:buNone/>
            </a:pPr>
            <a:r>
              <a:rPr lang="en-US" dirty="0" smtClean="0"/>
              <a:t>Held generic (in the United </a:t>
            </a:r>
          </a:p>
          <a:p>
            <a:pPr marL="0" indent="0">
              <a:lnSpc>
                <a:spcPct val="90000"/>
              </a:lnSpc>
              <a:buNone/>
            </a:pPr>
            <a:r>
              <a:rPr lang="en-US" dirty="0" smtClean="0"/>
              <a:t>States) for vacuum-insulated</a:t>
            </a:r>
          </a:p>
          <a:p>
            <a:pPr marL="0" indent="0">
              <a:lnSpc>
                <a:spcPct val="90000"/>
              </a:lnSpc>
              <a:buNone/>
            </a:pPr>
            <a:r>
              <a:rPr lang="en-US" dirty="0" smtClean="0"/>
              <a:t>bottles</a:t>
            </a:r>
          </a:p>
          <a:p>
            <a:pPr marL="0" indent="0">
              <a:lnSpc>
                <a:spcPct val="90000"/>
              </a:lnSpc>
              <a:buNone/>
            </a:pPr>
            <a:endParaRPr lang="en-US" b="1" dirty="0" smtClean="0"/>
          </a:p>
          <a:p>
            <a:pPr marL="0" indent="0">
              <a:lnSpc>
                <a:spcPct val="90000"/>
              </a:lnSpc>
              <a:buNone/>
            </a:pPr>
            <a:r>
              <a:rPr lang="en-US" sz="2000" i="1" dirty="0" smtClean="0"/>
              <a:t>King-</a:t>
            </a:r>
            <a:r>
              <a:rPr lang="en-US" sz="2000" i="1" dirty="0" err="1" smtClean="0"/>
              <a:t>Seely</a:t>
            </a:r>
            <a:r>
              <a:rPr lang="en-US" sz="2000" i="1" dirty="0" smtClean="0"/>
              <a:t> Thermos Co. v. Aladdin</a:t>
            </a:r>
          </a:p>
          <a:p>
            <a:pPr marL="0" indent="0">
              <a:lnSpc>
                <a:spcPct val="90000"/>
              </a:lnSpc>
              <a:buNone/>
            </a:pPr>
            <a:r>
              <a:rPr lang="en-US" sz="2000" i="1" dirty="0" smtClean="0"/>
              <a:t>Indus., Inc</a:t>
            </a:r>
            <a:r>
              <a:rPr lang="en-US" sz="2000" dirty="0" smtClean="0"/>
              <a:t>., 321 F.2d 577 (2d Cir. 1963)</a:t>
            </a:r>
            <a:endParaRPr lang="en-US" sz="2000" dirty="0"/>
          </a:p>
        </p:txBody>
      </p:sp>
      <p:pic>
        <p:nvPicPr>
          <p:cNvPr id="7" name="Picture 6" descr="thermos"/>
          <p:cNvPicPr/>
          <p:nvPr/>
        </p:nvPicPr>
        <p:blipFill>
          <a:blip r:embed="rId3" cstate="print"/>
          <a:srcRect/>
          <a:stretch>
            <a:fillRect/>
          </a:stretch>
        </p:blipFill>
        <p:spPr bwMode="auto">
          <a:xfrm>
            <a:off x="5943600" y="2209800"/>
            <a:ext cx="2057400"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685800"/>
            <a:ext cx="8077200" cy="1066800"/>
          </a:xfrm>
        </p:spPr>
        <p:txBody>
          <a:bodyPr>
            <a:noAutofit/>
          </a:bodyPr>
          <a:lstStyle/>
          <a:p>
            <a:r>
              <a:rPr lang="en-US" dirty="0" smtClean="0"/>
              <a:t>Examples of Trademarks That Are Now</a:t>
            </a:r>
            <a:r>
              <a:rPr lang="en-US" dirty="0" smtClean="0">
                <a:sym typeface="Wingdings" pitchFamily="2" charset="2"/>
              </a:rPr>
              <a:t> Generic Terms</a:t>
            </a:r>
            <a:endParaRPr lang="en-US" dirty="0"/>
          </a:p>
        </p:txBody>
      </p:sp>
      <p:sp>
        <p:nvSpPr>
          <p:cNvPr id="6" name="Content Placeholder 5"/>
          <p:cNvSpPr>
            <a:spLocks noGrp="1"/>
          </p:cNvSpPr>
          <p:nvPr>
            <p:ph idx="1"/>
          </p:nvPr>
        </p:nvSpPr>
        <p:spPr>
          <a:xfrm>
            <a:off x="533400" y="1905000"/>
            <a:ext cx="8077200" cy="4191000"/>
          </a:xfrm>
        </p:spPr>
        <p:txBody>
          <a:bodyPr/>
          <a:lstStyle/>
          <a:p>
            <a:pPr marL="0" indent="0">
              <a:lnSpc>
                <a:spcPct val="80000"/>
              </a:lnSpc>
              <a:buNone/>
            </a:pPr>
            <a:endParaRPr lang="en-US" b="1" dirty="0" smtClean="0">
              <a:solidFill>
                <a:schemeClr val="accent6">
                  <a:lumMod val="75000"/>
                </a:schemeClr>
              </a:solidFill>
            </a:endParaRPr>
          </a:p>
          <a:p>
            <a:pPr marL="0" indent="0">
              <a:lnSpc>
                <a:spcPct val="80000"/>
              </a:lnSpc>
              <a:buNone/>
            </a:pPr>
            <a:r>
              <a:rPr lang="en-US" b="1" dirty="0" smtClean="0">
                <a:solidFill>
                  <a:schemeClr val="accent6">
                    <a:lumMod val="75000"/>
                  </a:schemeClr>
                </a:solidFill>
              </a:rPr>
              <a:t>Cellophane</a:t>
            </a:r>
          </a:p>
          <a:p>
            <a:pPr marL="0" indent="0">
              <a:lnSpc>
                <a:spcPct val="80000"/>
              </a:lnSpc>
              <a:buNone/>
            </a:pPr>
            <a:r>
              <a:rPr lang="en-US" dirty="0" smtClean="0"/>
              <a:t>Held generic for transparent </a:t>
            </a:r>
          </a:p>
          <a:p>
            <a:pPr marL="0" indent="0">
              <a:lnSpc>
                <a:spcPct val="80000"/>
              </a:lnSpc>
              <a:buNone/>
            </a:pPr>
            <a:r>
              <a:rPr lang="en-US" dirty="0" smtClean="0"/>
              <a:t>cellulose sheets</a:t>
            </a:r>
          </a:p>
          <a:p>
            <a:pPr marL="0" indent="0">
              <a:lnSpc>
                <a:spcPct val="80000"/>
              </a:lnSpc>
              <a:buNone/>
            </a:pPr>
            <a:endParaRPr lang="en-US" dirty="0" smtClean="0"/>
          </a:p>
          <a:p>
            <a:pPr marL="0" indent="0">
              <a:lnSpc>
                <a:spcPct val="80000"/>
              </a:lnSpc>
              <a:buNone/>
            </a:pPr>
            <a:r>
              <a:rPr lang="en-US" sz="2000" i="1" dirty="0" smtClean="0"/>
              <a:t>DuPont Cellophane Co. v. Waxed Prods. Co</a:t>
            </a:r>
            <a:r>
              <a:rPr lang="en-US" sz="2000" dirty="0" smtClean="0"/>
              <a:t>.,</a:t>
            </a:r>
          </a:p>
          <a:p>
            <a:pPr marL="0" indent="0">
              <a:lnSpc>
                <a:spcPct val="80000"/>
              </a:lnSpc>
              <a:buNone/>
            </a:pPr>
            <a:r>
              <a:rPr lang="en-US" sz="2000" dirty="0" smtClean="0"/>
              <a:t>85 F.2d 75 (2d. Cir. 1936)</a:t>
            </a:r>
            <a:endParaRPr lang="en-US" sz="2000" dirty="0"/>
          </a:p>
        </p:txBody>
      </p:sp>
      <p:pic>
        <p:nvPicPr>
          <p:cNvPr id="7" name="Picture 6" descr="croll"/>
          <p:cNvPicPr/>
          <p:nvPr/>
        </p:nvPicPr>
        <p:blipFill>
          <a:blip r:embed="rId3" cstate="print"/>
          <a:srcRect/>
          <a:stretch>
            <a:fillRect/>
          </a:stretch>
        </p:blipFill>
        <p:spPr bwMode="auto">
          <a:xfrm>
            <a:off x="5943600" y="2286000"/>
            <a:ext cx="25146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95400"/>
          </a:xfrm>
        </p:spPr>
        <p:txBody>
          <a:bodyPr>
            <a:noAutofit/>
          </a:bodyPr>
          <a:lstStyle/>
          <a:p>
            <a:r>
              <a:rPr lang="en-US" dirty="0" smtClean="0"/>
              <a:t>Examples of Trademarks That Are Now</a:t>
            </a:r>
            <a:r>
              <a:rPr lang="en-US" dirty="0" smtClean="0">
                <a:sym typeface="Wingdings" pitchFamily="2" charset="2"/>
              </a:rPr>
              <a:t> Generic Terms</a:t>
            </a:r>
            <a:endParaRPr lang="en-US" dirty="0"/>
          </a:p>
        </p:txBody>
      </p:sp>
      <p:sp>
        <p:nvSpPr>
          <p:cNvPr id="6" name="Content Placeholder 5"/>
          <p:cNvSpPr>
            <a:spLocks noGrp="1"/>
          </p:cNvSpPr>
          <p:nvPr>
            <p:ph idx="1"/>
          </p:nvPr>
        </p:nvSpPr>
        <p:spPr/>
        <p:txBody>
          <a:bodyPr/>
          <a:lstStyle/>
          <a:p>
            <a:pPr marL="0" indent="0">
              <a:lnSpc>
                <a:spcPct val="80000"/>
              </a:lnSpc>
              <a:buNone/>
            </a:pPr>
            <a:endParaRPr lang="en-US" b="1" dirty="0" smtClean="0">
              <a:solidFill>
                <a:schemeClr val="accent6">
                  <a:lumMod val="75000"/>
                </a:schemeClr>
              </a:solidFill>
            </a:endParaRPr>
          </a:p>
          <a:p>
            <a:pPr marL="0" indent="0">
              <a:lnSpc>
                <a:spcPct val="80000"/>
              </a:lnSpc>
              <a:buNone/>
            </a:pPr>
            <a:endParaRPr lang="en-US" b="1" dirty="0" smtClean="0">
              <a:solidFill>
                <a:schemeClr val="accent6">
                  <a:lumMod val="75000"/>
                </a:schemeClr>
              </a:solidFill>
            </a:endParaRPr>
          </a:p>
          <a:p>
            <a:pPr marL="0" indent="0">
              <a:lnSpc>
                <a:spcPct val="80000"/>
              </a:lnSpc>
              <a:buNone/>
            </a:pPr>
            <a:r>
              <a:rPr lang="en-US" b="1" dirty="0" smtClean="0">
                <a:solidFill>
                  <a:schemeClr val="accent6">
                    <a:lumMod val="75000"/>
                  </a:schemeClr>
                </a:solidFill>
              </a:rPr>
              <a:t>Aspirin</a:t>
            </a:r>
          </a:p>
          <a:p>
            <a:pPr marL="0" indent="0">
              <a:lnSpc>
                <a:spcPct val="80000"/>
              </a:lnSpc>
              <a:buNone/>
            </a:pPr>
            <a:r>
              <a:rPr lang="en-US" dirty="0" smtClean="0"/>
              <a:t>Held generic (in the United States) for acetylsalicylic acid pain reliever</a:t>
            </a:r>
          </a:p>
          <a:p>
            <a:pPr marL="0" indent="0">
              <a:lnSpc>
                <a:spcPct val="80000"/>
              </a:lnSpc>
              <a:buNone/>
            </a:pPr>
            <a:endParaRPr lang="en-US" dirty="0" smtClean="0"/>
          </a:p>
          <a:p>
            <a:pPr marL="0" indent="0">
              <a:lnSpc>
                <a:spcPct val="80000"/>
              </a:lnSpc>
              <a:buNone/>
            </a:pPr>
            <a:r>
              <a:rPr lang="en-US" sz="2000" i="1" dirty="0" smtClean="0"/>
              <a:t>Bayer Co., Inc. v. United Drug Co., </a:t>
            </a:r>
            <a:r>
              <a:rPr lang="en-US" sz="2000" dirty="0" smtClean="0"/>
              <a:t>272 F. 505 (S.D.N.Y. 1921)</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990600"/>
          </a:xfrm>
        </p:spPr>
        <p:txBody>
          <a:bodyPr>
            <a:normAutofit/>
          </a:bodyPr>
          <a:lstStyle/>
          <a:p>
            <a:r>
              <a:rPr lang="en-US" dirty="0" smtClean="0"/>
              <a:t>More Recently</a:t>
            </a:r>
            <a:endParaRPr lang="en-US" dirty="0"/>
          </a:p>
        </p:txBody>
      </p:sp>
      <p:sp>
        <p:nvSpPr>
          <p:cNvPr id="6" name="Content Placeholder 5"/>
          <p:cNvSpPr>
            <a:spLocks noGrp="1"/>
          </p:cNvSpPr>
          <p:nvPr>
            <p:ph idx="1"/>
          </p:nvPr>
        </p:nvSpPr>
        <p:spPr/>
        <p:txBody>
          <a:bodyPr/>
          <a:lstStyle/>
          <a:p>
            <a:pPr marL="0" indent="0">
              <a:lnSpc>
                <a:spcPct val="80000"/>
              </a:lnSpc>
              <a:buNone/>
            </a:pPr>
            <a:endParaRPr lang="en-US" b="1" dirty="0" smtClean="0">
              <a:solidFill>
                <a:schemeClr val="accent6">
                  <a:lumMod val="75000"/>
                </a:schemeClr>
              </a:solidFill>
            </a:endParaRPr>
          </a:p>
          <a:p>
            <a:pPr>
              <a:buFontTx/>
              <a:buNone/>
            </a:pPr>
            <a:r>
              <a:rPr lang="en-US" b="1" dirty="0" smtClean="0">
                <a:solidFill>
                  <a:schemeClr val="accent6">
                    <a:lumMod val="75000"/>
                  </a:schemeClr>
                </a:solidFill>
              </a:rPr>
              <a:t>Pilates</a:t>
            </a:r>
            <a:r>
              <a:rPr lang="en-US" dirty="0" smtClean="0">
                <a:solidFill>
                  <a:srgbClr val="C39527"/>
                </a:solidFill>
              </a:rPr>
              <a:t> </a:t>
            </a:r>
          </a:p>
          <a:p>
            <a:pPr>
              <a:buFontTx/>
              <a:buNone/>
            </a:pPr>
            <a:r>
              <a:rPr lang="en-US" dirty="0" smtClean="0"/>
              <a:t>Held generic for a form of exercise</a:t>
            </a:r>
          </a:p>
          <a:p>
            <a:pPr>
              <a:buFontTx/>
              <a:buNone/>
            </a:pPr>
            <a:endParaRPr lang="en-US" sz="2000" i="1" dirty="0" smtClean="0"/>
          </a:p>
          <a:p>
            <a:pPr>
              <a:buFontTx/>
              <a:buNone/>
            </a:pPr>
            <a:r>
              <a:rPr lang="fr-FR" sz="2000" dirty="0" err="1" smtClean="0"/>
              <a:t>Pilates</a:t>
            </a:r>
            <a:r>
              <a:rPr lang="fr-FR" sz="2000" dirty="0" smtClean="0"/>
              <a:t>, Inc. v. </a:t>
            </a:r>
            <a:r>
              <a:rPr lang="fr-FR" sz="2000" dirty="0" err="1" smtClean="0"/>
              <a:t>Current</a:t>
            </a:r>
            <a:r>
              <a:rPr lang="fr-FR" sz="2000" dirty="0" smtClean="0"/>
              <a:t> Concepts, Inc., 120 F. </a:t>
            </a:r>
            <a:r>
              <a:rPr lang="fr-FR" sz="2000" dirty="0" err="1" smtClean="0"/>
              <a:t>Supp</a:t>
            </a:r>
            <a:r>
              <a:rPr lang="fr-FR" sz="2000" dirty="0" smtClean="0"/>
              <a:t>. 2d 286 (S.D.N.Y. 2000)</a:t>
            </a:r>
          </a:p>
          <a:p>
            <a:pPr>
              <a:buFontTx/>
              <a:buNone/>
            </a:pPr>
            <a:endParaRPr lang="en-US" sz="2000" dirty="0"/>
          </a:p>
        </p:txBody>
      </p:sp>
      <p:pic>
        <p:nvPicPr>
          <p:cNvPr id="8" name="Picture 4" descr="eq_trap_img_r"/>
          <p:cNvPicPr>
            <a:picLocks noChangeAspect="1" noChangeArrowheads="1"/>
          </p:cNvPicPr>
          <p:nvPr/>
        </p:nvPicPr>
        <p:blipFill>
          <a:blip r:embed="rId3" cstate="print"/>
          <a:srcRect/>
          <a:stretch>
            <a:fillRect/>
          </a:stretch>
        </p:blipFill>
        <p:spPr bwMode="auto">
          <a:xfrm>
            <a:off x="1828800" y="4136639"/>
            <a:ext cx="2676525" cy="175933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Evidence Considered in Determining </a:t>
            </a:r>
            <a:r>
              <a:rPr lang="en-US" dirty="0" err="1" smtClean="0"/>
              <a:t>Genericness</a:t>
            </a:r>
            <a:endParaRPr lang="en-US" dirty="0"/>
          </a:p>
        </p:txBody>
      </p:sp>
      <p:sp>
        <p:nvSpPr>
          <p:cNvPr id="6" name="Content Placeholder 5"/>
          <p:cNvSpPr>
            <a:spLocks noGrp="1"/>
          </p:cNvSpPr>
          <p:nvPr>
            <p:ph idx="1"/>
          </p:nvPr>
        </p:nvSpPr>
        <p:spPr>
          <a:xfrm>
            <a:off x="533400" y="1676400"/>
            <a:ext cx="8077200" cy="4419600"/>
          </a:xfrm>
        </p:spPr>
        <p:txBody>
          <a:bodyPr>
            <a:normAutofit fontScale="92500" lnSpcReduction="20000"/>
          </a:bodyPr>
          <a:lstStyle/>
          <a:p>
            <a:pPr marL="0" indent="0">
              <a:lnSpc>
                <a:spcPct val="80000"/>
              </a:lnSpc>
              <a:buNone/>
            </a:pPr>
            <a:endParaRPr lang="en-US" b="1" dirty="0" smtClean="0">
              <a:solidFill>
                <a:schemeClr val="accent6">
                  <a:lumMod val="75000"/>
                </a:schemeClr>
              </a:solidFill>
            </a:endParaRPr>
          </a:p>
          <a:p>
            <a:r>
              <a:rPr lang="en-US" sz="3500" dirty="0" smtClean="0"/>
              <a:t>Dictionary definitions</a:t>
            </a:r>
          </a:p>
          <a:p>
            <a:r>
              <a:rPr lang="en-US" sz="3500" dirty="0" smtClean="0"/>
              <a:t>Generic use by competitors and others in the trade</a:t>
            </a:r>
          </a:p>
          <a:p>
            <a:r>
              <a:rPr lang="en-US" sz="3500" dirty="0" smtClean="0"/>
              <a:t>The trademark holder’s own generic use</a:t>
            </a:r>
          </a:p>
          <a:p>
            <a:r>
              <a:rPr lang="en-US" sz="3500" dirty="0" smtClean="0"/>
              <a:t>Generic use in the media</a:t>
            </a:r>
          </a:p>
          <a:p>
            <a:r>
              <a:rPr lang="en-US" sz="3500" dirty="0" smtClean="0"/>
              <a:t>Consumer surveys</a:t>
            </a:r>
          </a:p>
          <a:p>
            <a:r>
              <a:rPr lang="en-US" sz="3500" dirty="0" smtClean="0"/>
              <a:t>Alternative generic </a:t>
            </a:r>
          </a:p>
          <a:p>
            <a:pPr>
              <a:buFontTx/>
              <a:buNone/>
            </a:pPr>
            <a:r>
              <a:rPr lang="en-US" sz="3500" dirty="0" smtClean="0"/>
              <a:t>	words</a:t>
            </a:r>
          </a:p>
          <a:p>
            <a:pPr marL="0" indent="0">
              <a:lnSpc>
                <a:spcPct val="80000"/>
              </a:lnSpc>
              <a:buNone/>
            </a:pPr>
            <a:endParaRPr lang="en-US" dirty="0" smtClean="0"/>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Preventing a Trademark From Becoming Generic</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lnSpc>
                <a:spcPct val="80000"/>
              </a:lnSpc>
              <a:buNone/>
            </a:pPr>
            <a:endParaRPr lang="en-US" dirty="0" smtClean="0"/>
          </a:p>
          <a:p>
            <a:pPr marL="0" indent="0">
              <a:lnSpc>
                <a:spcPct val="80000"/>
              </a:lnSpc>
              <a:buNone/>
            </a:pPr>
            <a:endParaRPr lang="en-US" dirty="0" smtClean="0"/>
          </a:p>
          <a:p>
            <a:pPr marL="0" indent="0">
              <a:lnSpc>
                <a:spcPct val="80000"/>
              </a:lnSpc>
              <a:spcBef>
                <a:spcPts val="0"/>
              </a:spcBef>
              <a:buNone/>
            </a:pPr>
            <a:r>
              <a:rPr lang="en-US" dirty="0" smtClean="0"/>
              <a:t>To prevent the public from coming to understand the trademark to be the name of the product itself, the trademark owner should use the term properly…</a:t>
            </a:r>
          </a:p>
          <a:p>
            <a:pPr marL="0" indent="0">
              <a:lnSpc>
                <a:spcPct val="80000"/>
              </a:lnSpc>
              <a:buNone/>
            </a:pPr>
            <a:endParaRPr lang="en-US" dirty="0" smtClean="0"/>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Advertising &amp; Correspondence</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lnSpc>
                <a:spcPct val="80000"/>
              </a:lnSpc>
              <a:buNone/>
            </a:pPr>
            <a:endParaRPr lang="en-US" dirty="0" smtClean="0"/>
          </a:p>
          <a:p>
            <a:pPr marL="0" indent="0">
              <a:lnSpc>
                <a:spcPct val="80000"/>
              </a:lnSpc>
              <a:buNone/>
            </a:pPr>
            <a:endParaRPr lang="en-US" dirty="0" smtClean="0"/>
          </a:p>
          <a:p>
            <a:pPr marL="0" indent="0">
              <a:lnSpc>
                <a:spcPct val="80000"/>
              </a:lnSpc>
              <a:buNone/>
            </a:pPr>
            <a:r>
              <a:rPr lang="en-US" dirty="0" smtClean="0"/>
              <a:t>Do not use the trademark as the name of the product itself in your own advertising or internal correspondence.</a:t>
            </a:r>
          </a:p>
          <a:p>
            <a:pPr marL="0" indent="0">
              <a:lnSpc>
                <a:spcPct val="80000"/>
              </a:lnSpc>
              <a:buNone/>
            </a:pPr>
            <a:endParaRPr lang="en-US" dirty="0" smtClean="0"/>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Plurality</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lnSpc>
                <a:spcPct val="80000"/>
              </a:lnSpc>
              <a:buNone/>
            </a:pPr>
            <a:r>
              <a:rPr lang="en-US" dirty="0" smtClean="0"/>
              <a:t>Use the generic term for the product, not the trademark, to show plurality:</a:t>
            </a:r>
          </a:p>
          <a:p>
            <a:pPr>
              <a:buFontTx/>
              <a:buNone/>
            </a:pPr>
            <a:endParaRPr lang="en-US" dirty="0" smtClean="0"/>
          </a:p>
          <a:p>
            <a:r>
              <a:rPr lang="en-US" dirty="0" smtClean="0">
                <a:solidFill>
                  <a:schemeClr val="accent6">
                    <a:lumMod val="75000"/>
                  </a:schemeClr>
                </a:solidFill>
              </a:rPr>
              <a:t>Correct:</a:t>
            </a:r>
            <a:r>
              <a:rPr lang="en-US" dirty="0" smtClean="0"/>
              <a:t> Two Gillette razors</a:t>
            </a:r>
          </a:p>
          <a:p>
            <a:r>
              <a:rPr lang="en-US" dirty="0" smtClean="0">
                <a:solidFill>
                  <a:schemeClr val="accent6">
                    <a:lumMod val="75000"/>
                  </a:schemeClr>
                </a:solidFill>
              </a:rPr>
              <a:t>Incorrect:</a:t>
            </a:r>
            <a:r>
              <a:rPr lang="en-US" dirty="0" smtClean="0"/>
              <a:t> Two </a:t>
            </a:r>
            <a:r>
              <a:rPr lang="en-US" dirty="0" err="1" smtClean="0"/>
              <a:t>Gillette</a:t>
            </a:r>
            <a:r>
              <a:rPr lang="en-US" b="1" dirty="0" err="1" smtClean="0"/>
              <a:t>s</a:t>
            </a:r>
            <a:endParaRPr lang="en-US" dirty="0" smtClean="0"/>
          </a:p>
          <a:p>
            <a:pPr marL="0" indent="0">
              <a:lnSpc>
                <a:spcPct val="80000"/>
              </a:lnSpc>
              <a:buNone/>
            </a:pPr>
            <a:endParaRPr lang="en-US" dirty="0" smtClean="0"/>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Not a Verb</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a:buFontTx/>
              <a:buNone/>
            </a:pPr>
            <a:r>
              <a:rPr lang="en-US" dirty="0" smtClean="0"/>
              <a:t>Do not use a trademark as a verb.</a:t>
            </a:r>
          </a:p>
          <a:p>
            <a:pPr>
              <a:spcBef>
                <a:spcPts val="0"/>
              </a:spcBef>
              <a:buFontTx/>
              <a:buNone/>
            </a:pPr>
            <a:endParaRPr lang="en-US" dirty="0" smtClean="0">
              <a:solidFill>
                <a:schemeClr val="accent6">
                  <a:lumMod val="75000"/>
                </a:schemeClr>
              </a:solidFill>
            </a:endParaRPr>
          </a:p>
          <a:p>
            <a:pPr>
              <a:spcBef>
                <a:spcPts val="0"/>
              </a:spcBef>
              <a:buFontTx/>
              <a:buNone/>
            </a:pPr>
            <a:r>
              <a:rPr lang="en-US" dirty="0" smtClean="0">
                <a:solidFill>
                  <a:schemeClr val="accent6">
                    <a:lumMod val="75000"/>
                  </a:schemeClr>
                </a:solidFill>
              </a:rPr>
              <a:t>Correct:</a:t>
            </a:r>
            <a:r>
              <a:rPr lang="en-US" dirty="0" smtClean="0"/>
              <a:t>  “Please make copies of this report using the Xerox® copier.”</a:t>
            </a:r>
          </a:p>
          <a:p>
            <a:pPr>
              <a:buFontTx/>
              <a:buNone/>
            </a:pPr>
            <a:r>
              <a:rPr lang="en-US" dirty="0" smtClean="0">
                <a:solidFill>
                  <a:schemeClr val="accent6">
                    <a:lumMod val="75000"/>
                  </a:schemeClr>
                </a:solidFill>
              </a:rPr>
              <a:t>Incorrect:</a:t>
            </a:r>
            <a:r>
              <a:rPr lang="en-US" dirty="0" smtClean="0"/>
              <a:t>  “Please Xerox this report.”</a:t>
            </a:r>
          </a:p>
          <a:p>
            <a:pPr marL="0" indent="0">
              <a:lnSpc>
                <a:spcPct val="80000"/>
              </a:lnSpc>
              <a:buNone/>
            </a:pPr>
            <a:endParaRPr lang="en-US" dirty="0" smtClean="0"/>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Identify the Trademark as Such</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buNone/>
            </a:pPr>
            <a:endParaRPr lang="en-US" dirty="0" smtClean="0"/>
          </a:p>
          <a:p>
            <a:pPr marL="0" indent="0">
              <a:buNone/>
            </a:pPr>
            <a:r>
              <a:rPr lang="en-US" dirty="0" smtClean="0"/>
              <a:t>Identify the trademark as a trademark by using </a:t>
            </a:r>
            <a:r>
              <a:rPr lang="en-US" dirty="0" smtClean="0">
                <a:solidFill>
                  <a:schemeClr val="accent6">
                    <a:lumMod val="75000"/>
                  </a:schemeClr>
                </a:solidFill>
              </a:rPr>
              <a:t>capital letters or quotes</a:t>
            </a:r>
            <a:r>
              <a:rPr lang="en-US" dirty="0" smtClean="0"/>
              <a:t> to depict the trademark:</a:t>
            </a:r>
          </a:p>
          <a:p>
            <a:pPr marL="0" indent="0">
              <a:lnSpc>
                <a:spcPct val="150000"/>
              </a:lnSpc>
              <a:buNone/>
            </a:pPr>
            <a:r>
              <a:rPr lang="en-US" dirty="0" smtClean="0"/>
              <a:t>	BUDWEISER or “Budweiser”</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Identify the Trademark as Such</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spcBef>
                <a:spcPts val="0"/>
              </a:spcBef>
              <a:buNone/>
            </a:pPr>
            <a:endParaRPr lang="en-US" dirty="0" smtClean="0"/>
          </a:p>
          <a:p>
            <a:pPr marL="0" indent="0">
              <a:spcBef>
                <a:spcPts val="0"/>
              </a:spcBef>
              <a:buNone/>
            </a:pPr>
            <a:r>
              <a:rPr lang="en-US" dirty="0" smtClean="0"/>
              <a:t>Identify the trademark as a trademark by using a </a:t>
            </a:r>
            <a:r>
              <a:rPr lang="en-US" dirty="0" smtClean="0">
                <a:solidFill>
                  <a:schemeClr val="accent6">
                    <a:lumMod val="75000"/>
                  </a:schemeClr>
                </a:solidFill>
              </a:rPr>
              <a:t>generic term</a:t>
            </a:r>
            <a:r>
              <a:rPr lang="en-US" dirty="0" smtClean="0"/>
              <a:t> following the trademark:</a:t>
            </a:r>
          </a:p>
          <a:p>
            <a:pPr marL="0" indent="0">
              <a:lnSpc>
                <a:spcPct val="150000"/>
              </a:lnSpc>
              <a:buNone/>
            </a:pPr>
            <a:r>
              <a:rPr lang="en-US" dirty="0" smtClean="0"/>
              <a:t>		BUDWEISER beer</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Identify the Trademark as Such</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buNone/>
            </a:pPr>
            <a:endParaRPr lang="en-US" dirty="0" smtClean="0"/>
          </a:p>
          <a:p>
            <a:pPr marL="0" indent="0">
              <a:buNone/>
            </a:pPr>
            <a:r>
              <a:rPr lang="en-US" dirty="0" smtClean="0"/>
              <a:t>Identify the trademark as a trademark by using the word “</a:t>
            </a:r>
            <a:r>
              <a:rPr lang="en-US" dirty="0" smtClean="0">
                <a:solidFill>
                  <a:schemeClr val="accent6">
                    <a:lumMod val="75000"/>
                  </a:schemeClr>
                </a:solidFill>
              </a:rPr>
              <a:t>brand</a:t>
            </a:r>
            <a:r>
              <a:rPr lang="en-US" dirty="0" smtClean="0"/>
              <a:t>”:</a:t>
            </a:r>
          </a:p>
          <a:p>
            <a:pPr marL="0" indent="0">
              <a:lnSpc>
                <a:spcPct val="150000"/>
              </a:lnSpc>
              <a:buNone/>
            </a:pPr>
            <a:r>
              <a:rPr lang="en-US" dirty="0" smtClean="0"/>
              <a:t>		BUDWEISER brand beer</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Identify the Trademark as Such</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buNone/>
            </a:pPr>
            <a:endParaRPr lang="en-US" dirty="0" smtClean="0"/>
          </a:p>
          <a:p>
            <a:pPr marL="0" indent="0">
              <a:buNone/>
            </a:pPr>
            <a:r>
              <a:rPr lang="en-US" dirty="0" smtClean="0"/>
              <a:t>Identify the trademark as a trademark by using the appropriate </a:t>
            </a:r>
            <a:r>
              <a:rPr lang="en-US" dirty="0" smtClean="0">
                <a:solidFill>
                  <a:schemeClr val="accent6">
                    <a:lumMod val="75000"/>
                  </a:schemeClr>
                </a:solidFill>
              </a:rPr>
              <a:t>trademark symbols</a:t>
            </a:r>
            <a:r>
              <a:rPr lang="en-US" dirty="0" smtClean="0"/>
              <a:t>:</a:t>
            </a:r>
          </a:p>
          <a:p>
            <a:pPr marL="0" indent="0">
              <a:lnSpc>
                <a:spcPct val="150000"/>
              </a:lnSpc>
              <a:buNone/>
            </a:pPr>
            <a:r>
              <a:rPr lang="en-US" dirty="0" smtClean="0"/>
              <a:t>		Budweiser</a:t>
            </a:r>
            <a:r>
              <a:rPr lang="en-US" baseline="30000" dirty="0" smtClean="0"/>
              <a:t>®</a:t>
            </a:r>
            <a:r>
              <a:rPr lang="en-US" dirty="0" smtClean="0"/>
              <a:t> beer</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Identify the Trademark as Such</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buNone/>
            </a:pPr>
            <a:endParaRPr lang="en-US" dirty="0" smtClean="0"/>
          </a:p>
          <a:p>
            <a:pPr marL="0" indent="0">
              <a:spcBef>
                <a:spcPts val="600"/>
              </a:spcBef>
              <a:buNone/>
            </a:pPr>
            <a:r>
              <a:rPr lang="en-US" dirty="0" smtClean="0"/>
              <a:t>Identify the trademark as a trademark by using the </a:t>
            </a:r>
            <a:r>
              <a:rPr lang="en-US" dirty="0" smtClean="0">
                <a:solidFill>
                  <a:schemeClr val="accent6">
                    <a:lumMod val="75000"/>
                  </a:schemeClr>
                </a:solidFill>
              </a:rPr>
              <a:t>statements</a:t>
            </a:r>
            <a:r>
              <a:rPr lang="en-US" dirty="0" smtClean="0"/>
              <a:t> indicating that the trademark is a trademark:</a:t>
            </a:r>
          </a:p>
          <a:p>
            <a:pPr marL="0" indent="0" algn="ctr">
              <a:buNone/>
            </a:pPr>
            <a:r>
              <a:rPr lang="en-US" dirty="0" smtClean="0"/>
              <a:t>“Budweiser</a:t>
            </a:r>
            <a:r>
              <a:rPr lang="en-US" baseline="30000" dirty="0" smtClean="0"/>
              <a:t>®</a:t>
            </a:r>
            <a:r>
              <a:rPr lang="en-US" dirty="0" smtClean="0"/>
              <a:t> is a trademark of Anheuser-Busch, Inc.”</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Create a Generic Term for a Product</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spcBef>
                <a:spcPts val="0"/>
              </a:spcBef>
              <a:buNone/>
            </a:pPr>
            <a:endParaRPr lang="en-US" dirty="0" smtClean="0"/>
          </a:p>
          <a:p>
            <a:pPr marL="0" indent="0">
              <a:spcBef>
                <a:spcPts val="0"/>
              </a:spcBef>
              <a:buNone/>
            </a:pPr>
            <a:r>
              <a:rPr lang="en-US" dirty="0" smtClean="0"/>
              <a:t>If the product is new and there are no existing generic terms for the product, create a generic term at the same time you create the trademark.</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Create a Generic Term for a Product</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buNone/>
            </a:pPr>
            <a:r>
              <a:rPr lang="en-US" dirty="0" smtClean="0"/>
              <a:t>If the existing generic term is one that would be complicated or difficult for people to understand, find or create a more simple generic term.</a:t>
            </a:r>
          </a:p>
          <a:p>
            <a:pPr marL="0" indent="0">
              <a:spcBef>
                <a:spcPts val="0"/>
              </a:spcBef>
              <a:buNone/>
            </a:pPr>
            <a:endParaRPr lang="en-US" dirty="0" smtClean="0"/>
          </a:p>
          <a:p>
            <a:pPr marL="0" indent="0">
              <a:spcBef>
                <a:spcPts val="0"/>
              </a:spcBef>
              <a:buNone/>
            </a:pPr>
            <a:r>
              <a:rPr lang="en-US" dirty="0" smtClean="0"/>
              <a:t>Which is easier for people to understand—</a:t>
            </a:r>
          </a:p>
          <a:p>
            <a:pPr marL="0" indent="0">
              <a:spcBef>
                <a:spcPts val="0"/>
              </a:spcBef>
              <a:buNone/>
            </a:pPr>
            <a:r>
              <a:rPr lang="en-US" dirty="0" smtClean="0"/>
              <a:t>“acetylsalicylic acid” or</a:t>
            </a:r>
          </a:p>
          <a:p>
            <a:pPr marL="0" indent="0">
              <a:spcBef>
                <a:spcPts val="0"/>
              </a:spcBef>
              <a:buNone/>
            </a:pPr>
            <a:r>
              <a:rPr lang="en-US" dirty="0" smtClean="0"/>
              <a:t>“pain reliever”?</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Create a New Product Category</a:t>
            </a:r>
            <a:endParaRPr lang="en-US" dirty="0"/>
          </a:p>
        </p:txBody>
      </p:sp>
      <p:sp>
        <p:nvSpPr>
          <p:cNvPr id="6" name="Content Placeholder 5"/>
          <p:cNvSpPr>
            <a:spLocks noGrp="1"/>
          </p:cNvSpPr>
          <p:nvPr>
            <p:ph idx="1"/>
          </p:nvPr>
        </p:nvSpPr>
        <p:spPr>
          <a:xfrm>
            <a:off x="533400" y="1676400"/>
            <a:ext cx="8077200" cy="4419600"/>
          </a:xfrm>
        </p:spPr>
        <p:txBody>
          <a:bodyPr>
            <a:normAutofit lnSpcReduction="10000"/>
          </a:bodyPr>
          <a:lstStyle/>
          <a:p>
            <a:pPr marL="0" indent="0">
              <a:buNone/>
            </a:pPr>
            <a:r>
              <a:rPr lang="en-US" sz="2800" dirty="0" smtClean="0"/>
              <a:t>If your trademark is at risk of being considered a generic term for a particular type of product, use the at-risk mark for a different product and tout the fact that the mark is a brand for a line of products:</a:t>
            </a:r>
          </a:p>
          <a:p>
            <a:pPr marL="0" indent="0">
              <a:buNone/>
            </a:pPr>
            <a:endParaRPr lang="en-US" sz="2800" dirty="0" smtClean="0"/>
          </a:p>
          <a:p>
            <a:pPr marL="0" indent="0">
              <a:spcBef>
                <a:spcPts val="0"/>
              </a:spcBef>
              <a:buNone/>
            </a:pPr>
            <a:r>
              <a:rPr lang="en-US" sz="2800" dirty="0" smtClean="0"/>
              <a:t>ROLLERBLADE for in-line skates</a:t>
            </a:r>
          </a:p>
          <a:p>
            <a:pPr marL="0" indent="0">
              <a:spcBef>
                <a:spcPts val="0"/>
              </a:spcBef>
              <a:buNone/>
            </a:pPr>
            <a:r>
              <a:rPr lang="en-US" sz="2800" dirty="0" smtClean="0"/>
              <a:t>ROLLERBLADE for a line of </a:t>
            </a:r>
          </a:p>
          <a:p>
            <a:pPr marL="0" indent="0">
              <a:spcBef>
                <a:spcPts val="0"/>
              </a:spcBef>
              <a:buNone/>
            </a:pPr>
            <a:r>
              <a:rPr lang="en-US" sz="2800" dirty="0" smtClean="0"/>
              <a:t>skating equipment (e.g., </a:t>
            </a:r>
          </a:p>
          <a:p>
            <a:pPr marL="0" indent="0">
              <a:spcBef>
                <a:spcPts val="0"/>
              </a:spcBef>
              <a:buNone/>
            </a:pPr>
            <a:r>
              <a:rPr lang="en-US" sz="2800" dirty="0" smtClean="0"/>
              <a:t>pads, sticks, helmets, etc.).</a:t>
            </a:r>
          </a:p>
          <a:p>
            <a:pPr marL="0" indent="0">
              <a:buNone/>
            </a:pPr>
            <a:endParaRPr lang="en-US" sz="2400" dirty="0" smtClean="0"/>
          </a:p>
          <a:p>
            <a:pPr marL="0" indent="0">
              <a:buNone/>
            </a:pPr>
            <a:endParaRPr lang="en-US" dirty="0" smtClean="0"/>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Friendly Letter</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marL="0" indent="0">
              <a:buNone/>
            </a:pPr>
            <a:endParaRPr lang="en-US" dirty="0" smtClean="0"/>
          </a:p>
          <a:p>
            <a:pPr marL="0" indent="0">
              <a:buNone/>
            </a:pPr>
            <a:r>
              <a:rPr lang="en-US" dirty="0" smtClean="0"/>
              <a:t>If members of the </a:t>
            </a:r>
            <a:r>
              <a:rPr lang="en-US" dirty="0" smtClean="0">
                <a:solidFill>
                  <a:schemeClr val="accent6">
                    <a:lumMod val="75000"/>
                  </a:schemeClr>
                </a:solidFill>
              </a:rPr>
              <a:t>media</a:t>
            </a:r>
            <a:r>
              <a:rPr lang="en-US" dirty="0" smtClean="0"/>
              <a:t> misuse the trademark as a generic term, consider sending a friendly letter explaining how they misused your mark and asking them to use your trademark correctly.</a:t>
            </a:r>
          </a:p>
          <a:p>
            <a:pPr marL="0" indent="0">
              <a:buNone/>
            </a:pPr>
            <a:endParaRPr lang="en-US" dirty="0" smtClean="0"/>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Consult Your Trademark Counsel</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a:buNone/>
            </a:pPr>
            <a:endParaRPr lang="en-US" dirty="0" smtClean="0"/>
          </a:p>
          <a:p>
            <a:pPr>
              <a:spcBef>
                <a:spcPts val="0"/>
              </a:spcBef>
              <a:buNone/>
            </a:pPr>
            <a:r>
              <a:rPr lang="en-US" dirty="0" smtClean="0"/>
              <a:t>If a </a:t>
            </a:r>
            <a:r>
              <a:rPr lang="en-US" dirty="0" smtClean="0">
                <a:solidFill>
                  <a:schemeClr val="accent6">
                    <a:lumMod val="75000"/>
                  </a:schemeClr>
                </a:solidFill>
              </a:rPr>
              <a:t>competitor</a:t>
            </a:r>
            <a:r>
              <a:rPr lang="en-US" dirty="0" smtClean="0"/>
              <a:t> misuses the trademark as</a:t>
            </a:r>
          </a:p>
          <a:p>
            <a:pPr>
              <a:spcBef>
                <a:spcPts val="0"/>
              </a:spcBef>
              <a:buNone/>
            </a:pPr>
            <a:r>
              <a:rPr lang="en-US" dirty="0" smtClean="0"/>
              <a:t>a generic term, consult your trademark</a:t>
            </a:r>
          </a:p>
          <a:p>
            <a:pPr>
              <a:spcBef>
                <a:spcPts val="0"/>
              </a:spcBef>
              <a:buNone/>
            </a:pPr>
            <a:r>
              <a:rPr lang="en-US" dirty="0" smtClean="0"/>
              <a:t>counsel about whether and how </a:t>
            </a:r>
          </a:p>
          <a:p>
            <a:pPr>
              <a:spcBef>
                <a:spcPts val="0"/>
              </a:spcBef>
              <a:buNone/>
            </a:pPr>
            <a:r>
              <a:rPr lang="en-US" dirty="0" smtClean="0"/>
              <a:t>to object to the misuse.</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Can You “Recapture” a Trademark That Has Become Generic?</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a:buNone/>
            </a:pPr>
            <a:endParaRPr lang="en-US" dirty="0" smtClean="0"/>
          </a:p>
          <a:p>
            <a:pPr>
              <a:spcBef>
                <a:spcPts val="0"/>
              </a:spcBef>
              <a:buNone/>
            </a:pPr>
            <a:r>
              <a:rPr lang="en-US" dirty="0" smtClean="0"/>
              <a:t>Maybe, but only in those very rare</a:t>
            </a:r>
          </a:p>
          <a:p>
            <a:pPr>
              <a:spcBef>
                <a:spcPts val="0"/>
              </a:spcBef>
              <a:buNone/>
            </a:pPr>
            <a:r>
              <a:rPr lang="en-US" dirty="0" smtClean="0"/>
              <a:t>circumstances in which the public</a:t>
            </a:r>
          </a:p>
          <a:p>
            <a:pPr>
              <a:spcBef>
                <a:spcPts val="0"/>
              </a:spcBef>
              <a:buNone/>
            </a:pPr>
            <a:r>
              <a:rPr lang="en-US" dirty="0" smtClean="0"/>
              <a:t>no longer understands the term to be</a:t>
            </a:r>
          </a:p>
          <a:p>
            <a:pPr>
              <a:spcBef>
                <a:spcPts val="0"/>
              </a:spcBef>
              <a:buNone/>
            </a:pPr>
            <a:r>
              <a:rPr lang="en-US" dirty="0" smtClean="0"/>
              <a:t>the name of the product itself . . .</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Recapture</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a:buNone/>
            </a:pPr>
            <a:endParaRPr lang="en-US" dirty="0" smtClean="0"/>
          </a:p>
          <a:p>
            <a:pPr>
              <a:buNone/>
            </a:pPr>
            <a:r>
              <a:rPr lang="en-US" dirty="0" smtClean="0"/>
              <a:t>SINGER for sewing machines</a:t>
            </a:r>
          </a:p>
          <a:p>
            <a:pPr>
              <a:buNone/>
            </a:pPr>
            <a:endParaRPr lang="en-US" dirty="0" smtClean="0"/>
          </a:p>
          <a:p>
            <a:pPr>
              <a:buNone/>
            </a:pPr>
            <a:r>
              <a:rPr lang="en-US" sz="2000" i="1" dirty="0" smtClean="0"/>
              <a:t>Singer Mfg. Co. v. </a:t>
            </a:r>
            <a:r>
              <a:rPr lang="en-US" sz="2000" i="1" dirty="0" err="1" smtClean="0"/>
              <a:t>Briley</a:t>
            </a:r>
            <a:r>
              <a:rPr lang="en-US" sz="2000" dirty="0" smtClean="0"/>
              <a:t>, 207 F.2d 519 (5</a:t>
            </a:r>
            <a:r>
              <a:rPr lang="en-US" sz="2000" baseline="30000" dirty="0" smtClean="0"/>
              <a:t>th</a:t>
            </a:r>
            <a:r>
              <a:rPr lang="en-US" sz="2000" dirty="0" smtClean="0"/>
              <a:t> Cir. 1953)</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r>
              <a:rPr lang="en-US" dirty="0" smtClean="0"/>
              <a:t>What Went Wrong?</a:t>
            </a:r>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a:buNone/>
            </a:pPr>
            <a:endParaRPr lang="en-US" dirty="0" smtClean="0"/>
          </a:p>
          <a:p>
            <a:r>
              <a:rPr lang="en-US" dirty="0" smtClean="0"/>
              <a:t>Escalator</a:t>
            </a:r>
          </a:p>
          <a:p>
            <a:r>
              <a:rPr lang="en-US" dirty="0" smtClean="0"/>
              <a:t>Thermos (in the United States)</a:t>
            </a:r>
          </a:p>
          <a:p>
            <a:r>
              <a:rPr lang="en-US" dirty="0" smtClean="0"/>
              <a:t>Cellophane</a:t>
            </a:r>
          </a:p>
          <a:p>
            <a:r>
              <a:rPr lang="en-US" dirty="0" smtClean="0"/>
              <a:t>Aspirin (in the United States)</a:t>
            </a: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a:buNone/>
            </a:pPr>
            <a:endParaRPr lang="en-US" dirty="0" smtClean="0"/>
          </a:p>
          <a:p>
            <a:pPr marL="0" indent="0">
              <a:lnSpc>
                <a:spcPct val="80000"/>
              </a:lnSpc>
              <a:buNone/>
            </a:pPr>
            <a:endParaRPr lang="en-US" sz="2000" i="1" dirty="0" smtClean="0"/>
          </a:p>
        </p:txBody>
      </p:sp>
      <p:pic>
        <p:nvPicPr>
          <p:cNvPr id="4" name="Picture 7" descr="rollerblade-twister-plus-2004-real">
            <a:hlinkClick r:id="rId3"/>
          </p:cNvPr>
          <p:cNvPicPr>
            <a:picLocks noChangeAspect="1" noChangeArrowheads="1"/>
          </p:cNvPicPr>
          <p:nvPr/>
        </p:nvPicPr>
        <p:blipFill>
          <a:blip r:embed="rId4" cstate="print"/>
          <a:srcRect/>
          <a:stretch>
            <a:fillRect/>
          </a:stretch>
        </p:blipFill>
        <p:spPr bwMode="auto">
          <a:xfrm>
            <a:off x="1752600" y="2209800"/>
            <a:ext cx="1447800" cy="1244600"/>
          </a:xfrm>
          <a:prstGeom prst="rect">
            <a:avLst/>
          </a:prstGeom>
          <a:noFill/>
          <a:ln w="9525">
            <a:noFill/>
            <a:miter lim="800000"/>
            <a:headEnd/>
            <a:tailEnd/>
          </a:ln>
        </p:spPr>
      </p:pic>
      <p:pic>
        <p:nvPicPr>
          <p:cNvPr id="7" name="Picture 6" descr="ping%2520pong%2520tennis%2520table">
            <a:hlinkClick r:id="rId5"/>
          </p:cNvPr>
          <p:cNvPicPr>
            <a:picLocks noChangeAspect="1" noChangeArrowheads="1"/>
          </p:cNvPicPr>
          <p:nvPr/>
        </p:nvPicPr>
        <p:blipFill>
          <a:blip r:embed="rId6" cstate="print"/>
          <a:srcRect/>
          <a:stretch>
            <a:fillRect/>
          </a:stretch>
        </p:blipFill>
        <p:spPr bwMode="auto">
          <a:xfrm>
            <a:off x="1600200" y="4114800"/>
            <a:ext cx="2133600" cy="1211263"/>
          </a:xfrm>
          <a:prstGeom prst="rect">
            <a:avLst/>
          </a:prstGeom>
          <a:noFill/>
          <a:ln w="9525">
            <a:noFill/>
            <a:miter lim="800000"/>
            <a:headEnd/>
            <a:tailEnd/>
          </a:ln>
        </p:spPr>
      </p:pic>
      <p:pic>
        <p:nvPicPr>
          <p:cNvPr id="8" name="Picture 4" descr="zipper">
            <a:hlinkClick r:id="rId7"/>
          </p:cNvPr>
          <p:cNvPicPr>
            <a:picLocks noChangeAspect="1" noChangeArrowheads="1"/>
          </p:cNvPicPr>
          <p:nvPr/>
        </p:nvPicPr>
        <p:blipFill>
          <a:blip r:embed="rId8" cstate="print"/>
          <a:srcRect/>
          <a:stretch>
            <a:fillRect/>
          </a:stretch>
        </p:blipFill>
        <p:spPr>
          <a:xfrm>
            <a:off x="4114800" y="2209800"/>
            <a:ext cx="942975" cy="1419225"/>
          </a:xfrm>
          <a:prstGeom prst="rect">
            <a:avLst/>
          </a:prstGeom>
        </p:spPr>
      </p:pic>
      <p:pic>
        <p:nvPicPr>
          <p:cNvPr id="9" name="Picture 5" descr="kleenex">
            <a:hlinkClick r:id="rId9"/>
          </p:cNvPr>
          <p:cNvPicPr>
            <a:picLocks noChangeAspect="1" noChangeArrowheads="1"/>
          </p:cNvPicPr>
          <p:nvPr/>
        </p:nvPicPr>
        <p:blipFill>
          <a:blip r:embed="rId10" cstate="print"/>
          <a:srcRect/>
          <a:stretch>
            <a:fillRect/>
          </a:stretch>
        </p:blipFill>
        <p:spPr bwMode="auto">
          <a:xfrm>
            <a:off x="6019800" y="2133600"/>
            <a:ext cx="1685925"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457200"/>
            <a:ext cx="8077200" cy="1219200"/>
          </a:xfrm>
        </p:spPr>
        <p:txBody>
          <a:bodyPr>
            <a:normAutofit/>
          </a:bodyPr>
          <a:lstStyle/>
          <a:p>
            <a:endParaRPr lang="en-US" dirty="0"/>
          </a:p>
        </p:txBody>
      </p:sp>
      <p:sp>
        <p:nvSpPr>
          <p:cNvPr id="6" name="Content Placeholder 5"/>
          <p:cNvSpPr>
            <a:spLocks noGrp="1"/>
          </p:cNvSpPr>
          <p:nvPr>
            <p:ph idx="1"/>
          </p:nvPr>
        </p:nvSpPr>
        <p:spPr>
          <a:xfrm>
            <a:off x="533400" y="1676400"/>
            <a:ext cx="8077200" cy="4419600"/>
          </a:xfrm>
        </p:spPr>
        <p:txBody>
          <a:bodyPr>
            <a:normAutofit/>
          </a:bodyPr>
          <a:lstStyle/>
          <a:p>
            <a:pPr algn="ctr">
              <a:buNone/>
            </a:pPr>
            <a:endParaRPr lang="en-US" sz="3600" dirty="0" smtClean="0">
              <a:solidFill>
                <a:schemeClr val="accent6">
                  <a:lumMod val="75000"/>
                </a:schemeClr>
              </a:solidFill>
            </a:endParaRPr>
          </a:p>
          <a:p>
            <a:pPr algn="ctr">
              <a:buNone/>
            </a:pPr>
            <a:r>
              <a:rPr lang="en-US" sz="3600" b="1" dirty="0" smtClean="0">
                <a:solidFill>
                  <a:schemeClr val="accent6">
                    <a:lumMod val="75000"/>
                  </a:schemeClr>
                </a:solidFill>
              </a:rPr>
              <a:t>Questions?</a:t>
            </a:r>
            <a:endParaRPr lang="en-US" sz="3600" dirty="0" smtClean="0">
              <a:solidFill>
                <a:schemeClr val="accent6">
                  <a:lumMod val="75000"/>
                </a:schemeClr>
              </a:solidFill>
            </a:endParaRPr>
          </a:p>
          <a:p>
            <a:pPr algn="ctr">
              <a:buNone/>
            </a:pPr>
            <a:endParaRPr lang="en-US" sz="3600" b="1" dirty="0" smtClean="0">
              <a:solidFill>
                <a:schemeClr val="accent6">
                  <a:lumMod val="75000"/>
                </a:schemeClr>
              </a:solidFill>
            </a:endParaRPr>
          </a:p>
          <a:p>
            <a:pPr marL="0" indent="0">
              <a:lnSpc>
                <a:spcPct val="80000"/>
              </a:lnSpc>
              <a:buNone/>
            </a:pPr>
            <a:endParaRPr lang="en-US" sz="2000" i="1"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descr="tomb_stone_01"/>
          <p:cNvPicPr/>
          <p:nvPr/>
        </p:nvPicPr>
        <p:blipFill>
          <a:blip r:embed="rId3" cstate="print"/>
          <a:srcRect/>
          <a:stretch>
            <a:fillRect/>
          </a:stretch>
        </p:blipFill>
        <p:spPr bwMode="auto">
          <a:xfrm>
            <a:off x="457200" y="1295400"/>
            <a:ext cx="81534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ptD382.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ptD951.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pt6D0D.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ptE062.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ppt9F1F.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ppt612.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pptE2BF.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C358B8424B4940A7432FDB1C979191" ma:contentTypeVersion="1" ma:contentTypeDescription="Create a new document." ma:contentTypeScope="" ma:versionID="c984c6e236f8c6b0a5a37510a540a1fd">
  <xsd:schema xmlns:xsd="http://www.w3.org/2001/XMLSchema" xmlns:xs="http://www.w3.org/2001/XMLSchema" xmlns:p="http://schemas.microsoft.com/office/2006/metadata/properties" xmlns:ns1="http://schemas.microsoft.com/sharepoint/v3" targetNamespace="http://schemas.microsoft.com/office/2006/metadata/properties" ma:root="true" ma:fieldsID="6f9746fe128b0ca74698fd9d7c13d39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399F06-2AC7-4453-96F5-5045152F9E21}"/>
</file>

<file path=customXml/itemProps2.xml><?xml version="1.0" encoding="utf-8"?>
<ds:datastoreItem xmlns:ds="http://schemas.openxmlformats.org/officeDocument/2006/customXml" ds:itemID="{70B48A59-CFAC-429A-B71B-2C80ABE013FF}"/>
</file>

<file path=customXml/itemProps3.xml><?xml version="1.0" encoding="utf-8"?>
<ds:datastoreItem xmlns:ds="http://schemas.openxmlformats.org/officeDocument/2006/customXml" ds:itemID="{6206E504-EBDB-4663-9C8F-73EF2956F5F4}"/>
</file>

<file path=docProps/app.xml><?xml version="1.0" encoding="utf-8"?>
<Properties xmlns="http://schemas.openxmlformats.org/officeDocument/2006/extended-properties" xmlns:vt="http://schemas.openxmlformats.org/officeDocument/2006/docPropsVTypes">
  <TotalTime>1123</TotalTime>
  <Words>5503</Words>
  <Application>Microsoft Office PowerPoint</Application>
  <PresentationFormat>On-screen Show (4:3)</PresentationFormat>
  <Paragraphs>397</Paragraphs>
  <Slides>36</Slides>
  <Notes>36</Notes>
  <HiddenSlides>0</HiddenSlides>
  <MMClips>0</MMClips>
  <ScaleCrop>false</ScaleCrop>
  <HeadingPairs>
    <vt:vector size="6" baseType="variant">
      <vt:variant>
        <vt:lpstr>Theme</vt:lpstr>
      </vt:variant>
      <vt:variant>
        <vt:i4>8</vt:i4>
      </vt:variant>
      <vt:variant>
        <vt:lpstr>Embedded OLE Servers</vt:lpstr>
      </vt:variant>
      <vt:variant>
        <vt:i4>0</vt:i4>
      </vt:variant>
      <vt:variant>
        <vt:lpstr>Slide Titles</vt:lpstr>
      </vt:variant>
      <vt:variant>
        <vt:i4>36</vt:i4>
      </vt:variant>
    </vt:vector>
  </HeadingPairs>
  <TitlesOfParts>
    <vt:vector size="44" baseType="lpstr">
      <vt:lpstr>Office Theme</vt:lpstr>
      <vt:lpstr>pptD382.tmp</vt:lpstr>
      <vt:lpstr>pptD951.tmp</vt:lpstr>
      <vt:lpstr>ppt6D0D.tmp</vt:lpstr>
      <vt:lpstr>pptE062.tmp</vt:lpstr>
      <vt:lpstr>ppt9F1F.tmp</vt:lpstr>
      <vt:lpstr>ppt612.tmp</vt:lpstr>
      <vt:lpstr>pptE2BF.tmp</vt:lpstr>
      <vt:lpstr>Funeral for a Brand:</vt:lpstr>
      <vt:lpstr>Slide 2</vt:lpstr>
      <vt:lpstr>Slide 3</vt:lpstr>
      <vt:lpstr>Trademarks Must Be Distinctive!</vt:lpstr>
      <vt:lpstr>The Sliding Scale of Distinctiveness</vt:lpstr>
      <vt:lpstr>Generic Terms</vt:lpstr>
      <vt:lpstr>Generic Terms</vt:lpstr>
      <vt:lpstr>What are some trademarks used for these products?</vt:lpstr>
      <vt:lpstr>What are some generic terms for these products?</vt:lpstr>
      <vt:lpstr>Can Trademarks Become Generic?</vt:lpstr>
      <vt:lpstr>Examples of Trademarks That Are Now Generic Terms</vt:lpstr>
      <vt:lpstr>Examples of Trademarks That Are Now Generic Terms</vt:lpstr>
      <vt:lpstr>Examples of Trademarks That Are Now Generic Terms</vt:lpstr>
      <vt:lpstr>Examples of Trademarks That Are Now Generic Terms</vt:lpstr>
      <vt:lpstr>More Recently</vt:lpstr>
      <vt:lpstr>Evidence Considered in Determining Genericness</vt:lpstr>
      <vt:lpstr>Preventing a Trademark From Becoming Generic</vt:lpstr>
      <vt:lpstr>Advertising &amp; Correspondence</vt:lpstr>
      <vt:lpstr>Plurality</vt:lpstr>
      <vt:lpstr>Not a Verb</vt:lpstr>
      <vt:lpstr>Identify the Trademark as Such</vt:lpstr>
      <vt:lpstr>Identify the Trademark as Such</vt:lpstr>
      <vt:lpstr>Identify the Trademark as Such</vt:lpstr>
      <vt:lpstr>Identify the Trademark as Such</vt:lpstr>
      <vt:lpstr>Identify the Trademark as Such</vt:lpstr>
      <vt:lpstr>Create a Generic Term for a Product</vt:lpstr>
      <vt:lpstr>Create a Generic Term for a Product</vt:lpstr>
      <vt:lpstr>Create a New Product Category</vt:lpstr>
      <vt:lpstr>Friendly Letter</vt:lpstr>
      <vt:lpstr>Consult Your Trademark Counsel</vt:lpstr>
      <vt:lpstr>Can You “Recapture” a Trademark That Has Become Generic?</vt:lpstr>
      <vt:lpstr>Recapture</vt:lpstr>
      <vt:lpstr>What Went Wrong?</vt:lpstr>
      <vt:lpstr>Slide 34</vt:lpstr>
      <vt:lpstr>Slide 35</vt:lpstr>
      <vt:lpstr>Slide 36</vt:lpstr>
    </vt:vector>
  </TitlesOfParts>
  <Company>INTA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Jesse Riggle</dc:creator>
  <cp:lastModifiedBy>Jesse Riggle</cp:lastModifiedBy>
  <cp:revision>143</cp:revision>
  <dcterms:created xsi:type="dcterms:W3CDTF">2010-12-06T13:58:15Z</dcterms:created>
  <dcterms:modified xsi:type="dcterms:W3CDTF">2011-06-03T14:08:28Z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0x01010099C358B8424B4940A7432FDB1C979191</vt:lpwstr>
  </property>
  <property fmtid="{D5CDD505-2E9C-101B-9397-08002B2CF9AE}" pid="3" name="Document_Category">
    <vt:lpwstr>Templates</vt:lpwstr>
  </property>
</Properties>
</file>